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notesMasterIdLst>
    <p:notesMasterId r:id="rId21"/>
  </p:notesMasterIdLst>
  <p:sldIdLst>
    <p:sldId id="256" r:id="rId2"/>
    <p:sldId id="274" r:id="rId3"/>
    <p:sldId id="257" r:id="rId4"/>
    <p:sldId id="258" r:id="rId5"/>
    <p:sldId id="272" r:id="rId6"/>
    <p:sldId id="259" r:id="rId7"/>
    <p:sldId id="260" r:id="rId8"/>
    <p:sldId id="276" r:id="rId9"/>
    <p:sldId id="277" r:id="rId10"/>
    <p:sldId id="275" r:id="rId11"/>
    <p:sldId id="268" r:id="rId12"/>
    <p:sldId id="267" r:id="rId13"/>
    <p:sldId id="269" r:id="rId14"/>
    <p:sldId id="273" r:id="rId15"/>
    <p:sldId id="264" r:id="rId16"/>
    <p:sldId id="270" r:id="rId17"/>
    <p:sldId id="278" r:id="rId18"/>
    <p:sldId id="262" r:id="rId19"/>
    <p:sldId id="26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91" autoAdjust="0"/>
    <p:restoredTop sz="70415" autoAdjust="0"/>
  </p:normalViewPr>
  <p:slideViewPr>
    <p:cSldViewPr snapToGrid="0">
      <p:cViewPr varScale="1">
        <p:scale>
          <a:sx n="80" d="100"/>
          <a:sy n="80" d="100"/>
        </p:scale>
        <p:origin x="173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3D5D3-5525-49AE-9C51-5F83ECD50400}" type="datetimeFigureOut">
              <a:rPr lang="en-US" smtClean="0"/>
              <a:pPr/>
              <a:t>1/24/2019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9B12FCC-7F19-45FA-938D-E7A7EC0F91C9}" type="slidenum">
              <a:rPr lang="en-US" smtClean="0"/>
              <a:pPr/>
              <a:t>‹#›</a:t>
            </a:fld>
            <a:endParaRPr lang="en-US"/>
          </a:p>
        </p:txBody>
      </p:sp>
    </p:spTree>
    <p:extLst>
      <p:ext uri="{BB962C8B-B14F-4D97-AF65-F5344CB8AC3E}">
        <p14:creationId xmlns:p14="http://schemas.microsoft.com/office/powerpoint/2010/main" val="31447040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Define the core message or hypothesis of your project.  </a:t>
            </a:r>
          </a:p>
          <a:p>
            <a:r>
              <a:rPr lang="en-US" dirty="0"/>
              <a:t>* Describe the questions you asked, and _why_ you asked them </a:t>
            </a:r>
          </a:p>
          <a:p>
            <a:r>
              <a:rPr lang="en-US" dirty="0"/>
              <a:t> * Describe whether you were able to answer these questions to your satisfaction, and briefly summarize your findings</a:t>
            </a:r>
          </a:p>
          <a:p>
            <a:endParaRPr lang="en-US" dirty="0"/>
          </a:p>
        </p:txBody>
      </p:sp>
      <p:sp>
        <p:nvSpPr>
          <p:cNvPr id="4" name="Slide Number Placeholder 3"/>
          <p:cNvSpPr>
            <a:spLocks noGrp="1"/>
          </p:cNvSpPr>
          <p:nvPr>
            <p:ph type="sldNum" sz="quarter" idx="5"/>
          </p:nvPr>
        </p:nvSpPr>
        <p:spPr/>
        <p:txBody>
          <a:bodyPr/>
          <a:lstStyle/>
          <a:p>
            <a:fld id="{29B12FCC-7F19-45FA-938D-E7A7EC0F91C9}" type="slidenum">
              <a:rPr lang="en-US" smtClean="0"/>
              <a:pPr/>
              <a:t>3</a:t>
            </a:fld>
            <a:endParaRPr lang="en-US"/>
          </a:p>
        </p:txBody>
      </p:sp>
    </p:spTree>
    <p:extLst>
      <p:ext uri="{BB962C8B-B14F-4D97-AF65-F5344CB8AC3E}">
        <p14:creationId xmlns:p14="http://schemas.microsoft.com/office/powerpoint/2010/main" val="372337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Describe the exploration and cleanup process  </a:t>
            </a:r>
          </a:p>
          <a:p>
            <a:r>
              <a:rPr lang="en-US" dirty="0"/>
              <a:t>* Discuss insights you had while exploring the data that you didn't anticipate  </a:t>
            </a:r>
          </a:p>
          <a:p>
            <a:r>
              <a:rPr lang="en-US" dirty="0"/>
              <a:t>* Discuss any problems that arose after exploring the data, and how you resolved them  </a:t>
            </a:r>
          </a:p>
          <a:p>
            <a:r>
              <a:rPr lang="en-US" dirty="0"/>
              <a:t>* Present and discuss interesting figures developed during exploration, ideally with the help of </a:t>
            </a:r>
            <a:r>
              <a:rPr lang="en-US" dirty="0" err="1"/>
              <a:t>Jupyter</a:t>
            </a:r>
            <a:r>
              <a:rPr lang="en-US" dirty="0"/>
              <a:t> Notebook</a:t>
            </a:r>
          </a:p>
          <a:p>
            <a:endParaRPr lang="en-US" dirty="0"/>
          </a:p>
        </p:txBody>
      </p:sp>
      <p:sp>
        <p:nvSpPr>
          <p:cNvPr id="4" name="Slide Number Placeholder 3"/>
          <p:cNvSpPr>
            <a:spLocks noGrp="1"/>
          </p:cNvSpPr>
          <p:nvPr>
            <p:ph type="sldNum" sz="quarter" idx="5"/>
          </p:nvPr>
        </p:nvSpPr>
        <p:spPr/>
        <p:txBody>
          <a:bodyPr/>
          <a:lstStyle/>
          <a:p>
            <a:fld id="{29B12FCC-7F19-45FA-938D-E7A7EC0F91C9}" type="slidenum">
              <a:rPr lang="en-US" smtClean="0"/>
              <a:pPr/>
              <a:t>6</a:t>
            </a:fld>
            <a:endParaRPr lang="en-US"/>
          </a:p>
        </p:txBody>
      </p:sp>
    </p:spTree>
    <p:extLst>
      <p:ext uri="{BB962C8B-B14F-4D97-AF65-F5344CB8AC3E}">
        <p14:creationId xmlns:p14="http://schemas.microsoft.com/office/powerpoint/2010/main" val="1040860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Discuss the steps you took to analyze the data and answer each question you asked in your proposal  </a:t>
            </a:r>
          </a:p>
          <a:p>
            <a:pPr marL="171450" indent="-171450">
              <a:buFont typeface="Arial" panose="020B0604020202020204" pitchFamily="34" charset="0"/>
              <a:buChar char="•"/>
            </a:pPr>
            <a:r>
              <a:rPr lang="en-US" dirty="0"/>
              <a:t>Present and discuss interesting figures developed during analysis, ideally with the help of </a:t>
            </a:r>
            <a:r>
              <a:rPr lang="en-US" dirty="0" err="1"/>
              <a:t>Jupyter</a:t>
            </a:r>
            <a:r>
              <a:rPr lang="en-US" dirty="0"/>
              <a:t> Notebook</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lvl="0">
              <a:buClr>
                <a:srgbClr val="30ACEC">
                  <a:lumMod val="75000"/>
                </a:srgbClr>
              </a:buClr>
            </a:pPr>
            <a:r>
              <a:rPr lang="en-US" sz="2200" dirty="0">
                <a:solidFill>
                  <a:prstClr val="black"/>
                </a:solidFill>
              </a:rPr>
              <a:t>What is the be best movies according to revenue? </a:t>
            </a:r>
          </a:p>
          <a:p>
            <a:pPr lvl="1">
              <a:buClr>
                <a:srgbClr val="30ACEC">
                  <a:lumMod val="75000"/>
                </a:srgbClr>
              </a:buClr>
            </a:pPr>
            <a:r>
              <a:rPr lang="en-US" dirty="0"/>
              <a:t>In the dataset, the movie that brought in the most millions of dollars is the movie “Star Wars: Episode VII – The Force Awakens” with 936.66 million dollars released in 2015.</a:t>
            </a:r>
            <a:endParaRPr lang="en-US" sz="1800" dirty="0">
              <a:solidFill>
                <a:prstClr val="black"/>
              </a:solidFill>
            </a:endParaRPr>
          </a:p>
          <a:p>
            <a:endParaRPr lang="en-US" dirty="0"/>
          </a:p>
        </p:txBody>
      </p:sp>
      <p:sp>
        <p:nvSpPr>
          <p:cNvPr id="4" name="Slide Number Placeholder 3"/>
          <p:cNvSpPr>
            <a:spLocks noGrp="1"/>
          </p:cNvSpPr>
          <p:nvPr>
            <p:ph type="sldNum" sz="quarter" idx="5"/>
          </p:nvPr>
        </p:nvSpPr>
        <p:spPr/>
        <p:txBody>
          <a:bodyPr/>
          <a:lstStyle/>
          <a:p>
            <a:fld id="{29B12FCC-7F19-45FA-938D-E7A7EC0F91C9}" type="slidenum">
              <a:rPr lang="en-US" smtClean="0"/>
              <a:pPr/>
              <a:t>7</a:t>
            </a:fld>
            <a:endParaRPr lang="en-US"/>
          </a:p>
        </p:txBody>
      </p:sp>
    </p:spTree>
    <p:extLst>
      <p:ext uri="{BB962C8B-B14F-4D97-AF65-F5344CB8AC3E}">
        <p14:creationId xmlns:p14="http://schemas.microsoft.com/office/powerpoint/2010/main" val="10669758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all low rated movies are from 2016.</a:t>
            </a:r>
          </a:p>
          <a:p>
            <a:r>
              <a:rPr lang="en-US" dirty="0"/>
              <a:t>Looking up the release date of all the films  we figured out that the reason these 216 movies were getting low ratings or none at all was because they hadn’t been out long enough to accumulate a reflective rating/viewership that year. </a:t>
            </a:r>
          </a:p>
        </p:txBody>
      </p:sp>
      <p:sp>
        <p:nvSpPr>
          <p:cNvPr id="4" name="Slide Number Placeholder 3"/>
          <p:cNvSpPr>
            <a:spLocks noGrp="1"/>
          </p:cNvSpPr>
          <p:nvPr>
            <p:ph type="sldNum" sz="quarter" idx="5"/>
          </p:nvPr>
        </p:nvSpPr>
        <p:spPr/>
        <p:txBody>
          <a:bodyPr/>
          <a:lstStyle/>
          <a:p>
            <a:fld id="{29B12FCC-7F19-45FA-938D-E7A7EC0F91C9}" type="slidenum">
              <a:rPr lang="en-US" smtClean="0"/>
              <a:pPr/>
              <a:t>10</a:t>
            </a:fld>
            <a:endParaRPr lang="en-US"/>
          </a:p>
        </p:txBody>
      </p:sp>
    </p:spTree>
    <p:extLst>
      <p:ext uri="{BB962C8B-B14F-4D97-AF65-F5344CB8AC3E}">
        <p14:creationId xmlns:p14="http://schemas.microsoft.com/office/powerpoint/2010/main" val="610948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12FCC-7F19-45FA-938D-E7A7EC0F91C9}" type="slidenum">
              <a:rPr lang="en-US" smtClean="0"/>
              <a:pPr/>
              <a:t>11</a:t>
            </a:fld>
            <a:endParaRPr lang="en-US"/>
          </a:p>
        </p:txBody>
      </p:sp>
    </p:spTree>
    <p:extLst>
      <p:ext uri="{BB962C8B-B14F-4D97-AF65-F5344CB8AC3E}">
        <p14:creationId xmlns:p14="http://schemas.microsoft.com/office/powerpoint/2010/main" val="35323275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B12FCC-7F19-45FA-938D-E7A7EC0F91C9}" type="slidenum">
              <a:rPr lang="en-US" smtClean="0"/>
              <a:pPr/>
              <a:t>12</a:t>
            </a:fld>
            <a:endParaRPr lang="en-US"/>
          </a:p>
        </p:txBody>
      </p:sp>
    </p:spTree>
    <p:extLst>
      <p:ext uri="{BB962C8B-B14F-4D97-AF65-F5344CB8AC3E}">
        <p14:creationId xmlns:p14="http://schemas.microsoft.com/office/powerpoint/2010/main" val="3694528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Exprected</a:t>
            </a:r>
            <a:r>
              <a:rPr lang="en-US" dirty="0"/>
              <a:t> to find(positive): that critiques and user have different rating </a:t>
            </a:r>
            <a:r>
              <a:rPr lang="en-US" dirty="0" err="1"/>
              <a:t>sysems</a:t>
            </a:r>
            <a:r>
              <a:rPr lang="en-US" dirty="0"/>
              <a:t> for what makes a movie good or not.</a:t>
            </a:r>
          </a:p>
          <a:p>
            <a:endParaRPr lang="en-US" dirty="0"/>
          </a:p>
        </p:txBody>
      </p:sp>
      <p:sp>
        <p:nvSpPr>
          <p:cNvPr id="4" name="Slide Number Placeholder 3"/>
          <p:cNvSpPr>
            <a:spLocks noGrp="1"/>
          </p:cNvSpPr>
          <p:nvPr>
            <p:ph type="sldNum" sz="quarter" idx="5"/>
          </p:nvPr>
        </p:nvSpPr>
        <p:spPr/>
        <p:txBody>
          <a:bodyPr/>
          <a:lstStyle/>
          <a:p>
            <a:fld id="{29B12FCC-7F19-45FA-938D-E7A7EC0F91C9}" type="slidenum">
              <a:rPr lang="en-US" smtClean="0"/>
              <a:pPr/>
              <a:t>15</a:t>
            </a:fld>
            <a:endParaRPr lang="en-US"/>
          </a:p>
        </p:txBody>
      </p:sp>
    </p:spTree>
    <p:extLst>
      <p:ext uri="{BB962C8B-B14F-4D97-AF65-F5344CB8AC3E}">
        <p14:creationId xmlns:p14="http://schemas.microsoft.com/office/powerpoint/2010/main" val="41943645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457200" rtl="0" eaLnBrk="1" fontAlgn="auto" latinLnBrk="0" hangingPunct="1">
              <a:lnSpc>
                <a:spcPct val="100000"/>
              </a:lnSpc>
              <a:spcBef>
                <a:spcPct val="20000"/>
              </a:spcBef>
              <a:spcAft>
                <a:spcPts val="600"/>
              </a:spcAft>
              <a:buClr>
                <a:srgbClr val="30ACEC">
                  <a:lumMod val="75000"/>
                </a:srgbClr>
              </a:buClr>
              <a:buSzPct val="145000"/>
              <a:buFont typeface="Arial"/>
              <a:buChar char="•"/>
              <a:tabLst/>
              <a:defRPr/>
            </a:pPr>
            <a:r>
              <a:rPr kumimoji="0" lang="en-US" sz="2400" b="0" i="0" u="none" strike="noStrike" kern="1200" cap="none" spc="0" normalizeH="0" baseline="0" noProof="0" dirty="0">
                <a:ln>
                  <a:noFill/>
                </a:ln>
                <a:solidFill>
                  <a:prstClr val="black"/>
                </a:solidFill>
                <a:effectLst/>
                <a:uLnTx/>
                <a:uFillTx/>
                <a:latin typeface="Corbel" panose="020B0503020204020204"/>
                <a:ea typeface="+mn-ea"/>
                <a:cs typeface="+mn-cs"/>
              </a:rPr>
              <a:t>Is the a niche runtime that makes the most money? Does runtime effect peoples pleasure at the movies </a:t>
            </a:r>
          </a:p>
          <a:p>
            <a:endParaRPr lang="en-US" dirty="0"/>
          </a:p>
        </p:txBody>
      </p:sp>
      <p:sp>
        <p:nvSpPr>
          <p:cNvPr id="4" name="Slide Number Placeholder 3"/>
          <p:cNvSpPr>
            <a:spLocks noGrp="1"/>
          </p:cNvSpPr>
          <p:nvPr>
            <p:ph type="sldNum" sz="quarter" idx="5"/>
          </p:nvPr>
        </p:nvSpPr>
        <p:spPr/>
        <p:txBody>
          <a:bodyPr/>
          <a:lstStyle/>
          <a:p>
            <a:fld id="{29B12FCC-7F19-45FA-938D-E7A7EC0F91C9}" type="slidenum">
              <a:rPr lang="en-US" smtClean="0"/>
              <a:pPr/>
              <a:t>16</a:t>
            </a:fld>
            <a:endParaRPr lang="en-US"/>
          </a:p>
        </p:txBody>
      </p:sp>
    </p:spTree>
    <p:extLst>
      <p:ext uri="{BB962C8B-B14F-4D97-AF65-F5344CB8AC3E}">
        <p14:creationId xmlns:p14="http://schemas.microsoft.com/office/powerpoint/2010/main" val="2412340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Discuss any difficulties that arose, and how you dealt with them  </a:t>
            </a:r>
          </a:p>
          <a:p>
            <a:pPr marL="171450" indent="-171450">
              <a:buFont typeface="Arial" panose="020B0604020202020204" pitchFamily="34" charset="0"/>
              <a:buChar char="•"/>
            </a:pPr>
            <a:r>
              <a:rPr lang="en-US" dirty="0"/>
              <a:t>Discuss any additional questions that came up, but which you didn't have time to answer: What would you research next, if you had two more weeks?</a:t>
            </a:r>
          </a:p>
          <a:p>
            <a:pPr marL="171450" indent="-171450">
              <a:buFont typeface="Arial" panose="020B0604020202020204" pitchFamily="34" charset="0"/>
              <a:buChar char="•"/>
            </a:pPr>
            <a:endParaRPr lang="en-US" dirty="0"/>
          </a:p>
          <a:p>
            <a:r>
              <a:rPr lang="en-US" dirty="0"/>
              <a:t>Originally we were doing a project on yelp dataset but after experiencing difficulties with both the excel and JSON versions of the dataset we unanimously agreed to moved on to another project.</a:t>
            </a:r>
          </a:p>
          <a:p>
            <a:r>
              <a:rPr lang="en-US" dirty="0"/>
              <a:t> </a:t>
            </a:r>
          </a:p>
          <a:p>
            <a:r>
              <a:rPr lang="en-US" dirty="0"/>
              <a:t>Data was limited:</a:t>
            </a:r>
          </a:p>
          <a:p>
            <a:r>
              <a:rPr lang="en-US" dirty="0"/>
              <a:t>Our next research question was do these results/rankings stand true across all major user voting websites (</a:t>
            </a:r>
            <a:r>
              <a:rPr lang="en-US" dirty="0" err="1"/>
              <a:t>rottentomatos</a:t>
            </a:r>
            <a:r>
              <a:rPr lang="en-US" dirty="0"/>
              <a:t>)</a:t>
            </a:r>
          </a:p>
          <a:p>
            <a:pPr marL="171450" indent="-171450">
              <a:buFont typeface="Arial" panose="020B0604020202020204" pitchFamily="34" charset="0"/>
              <a:buChar char="•"/>
            </a:pPr>
            <a:endParaRPr lang="en-US" dirty="0"/>
          </a:p>
          <a:p>
            <a:endParaRPr lang="en-US" dirty="0"/>
          </a:p>
        </p:txBody>
      </p:sp>
      <p:sp>
        <p:nvSpPr>
          <p:cNvPr id="4" name="Slide Number Placeholder 3"/>
          <p:cNvSpPr>
            <a:spLocks noGrp="1"/>
          </p:cNvSpPr>
          <p:nvPr>
            <p:ph type="sldNum" sz="quarter" idx="5"/>
          </p:nvPr>
        </p:nvSpPr>
        <p:spPr/>
        <p:txBody>
          <a:bodyPr/>
          <a:lstStyle/>
          <a:p>
            <a:fld id="{29B12FCC-7F19-45FA-938D-E7A7EC0F91C9}" type="slidenum">
              <a:rPr lang="en-US" smtClean="0"/>
              <a:pPr/>
              <a:t>18</a:t>
            </a:fld>
            <a:endParaRPr lang="en-US"/>
          </a:p>
        </p:txBody>
      </p:sp>
    </p:spTree>
    <p:extLst>
      <p:ext uri="{BB962C8B-B14F-4D97-AF65-F5344CB8AC3E}">
        <p14:creationId xmlns:p14="http://schemas.microsoft.com/office/powerpoint/2010/main" val="11221592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618C667-02A2-4A75-BDB2-26F0C76C597D}" type="datetimeFigureOut">
              <a:rPr lang="en-US" smtClean="0"/>
              <a:pPr/>
              <a:t>1/24/2019</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1150032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618C667-02A2-4A75-BDB2-26F0C76C597D}"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12591419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18C667-02A2-4A75-BDB2-26F0C76C597D}"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3461044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18C667-02A2-4A75-BDB2-26F0C76C597D}"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37826960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18C667-02A2-4A75-BDB2-26F0C76C597D}"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4415133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18C667-02A2-4A75-BDB2-26F0C76C597D}"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8009692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18C667-02A2-4A75-BDB2-26F0C76C597D}"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21799867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8C667-02A2-4A75-BDB2-26F0C76C597D}"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27243872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8C667-02A2-4A75-BDB2-26F0C76C597D}"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1025022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618C667-02A2-4A75-BDB2-26F0C76C597D}"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3544387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618C667-02A2-4A75-BDB2-26F0C76C597D}" type="datetimeFigureOut">
              <a:rPr lang="en-US" smtClean="0"/>
              <a:pPr/>
              <a:t>1/24/2019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4581060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18C667-02A2-4A75-BDB2-26F0C76C597D}"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576688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18C667-02A2-4A75-BDB2-26F0C76C597D}" type="datetimeFigureOut">
              <a:rPr lang="en-US" smtClean="0"/>
              <a:pPr/>
              <a:t>1/24/2019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40999538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618C667-02A2-4A75-BDB2-26F0C76C597D}" type="datetimeFigureOut">
              <a:rPr lang="en-US" smtClean="0"/>
              <a:pPr/>
              <a:t>1/24/2019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18557235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18C667-02A2-4A75-BDB2-26F0C76C597D}" type="datetimeFigureOut">
              <a:rPr lang="en-US" smtClean="0"/>
              <a:pPr/>
              <a:t>1/24/2019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2507697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618C667-02A2-4A75-BDB2-26F0C76C597D}"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3804702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618C667-02A2-4A75-BDB2-26F0C76C597D}" type="datetimeFigureOut">
              <a:rPr lang="en-US" smtClean="0"/>
              <a:pPr/>
              <a:t>1/24/2019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73BA7D4-0540-4C5C-8BB2-7FD642D13AD2}" type="slidenum">
              <a:rPr lang="en-US" smtClean="0"/>
              <a:pPr/>
              <a:t>‹#›</a:t>
            </a:fld>
            <a:endParaRPr lang="en-US"/>
          </a:p>
        </p:txBody>
      </p:sp>
    </p:spTree>
    <p:extLst>
      <p:ext uri="{BB962C8B-B14F-4D97-AF65-F5344CB8AC3E}">
        <p14:creationId xmlns:p14="http://schemas.microsoft.com/office/powerpoint/2010/main" val="41525577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E618C667-02A2-4A75-BDB2-26F0C76C597D}" type="datetimeFigureOut">
              <a:rPr lang="en-US" smtClean="0"/>
              <a:pPr/>
              <a:t>1/24/2019</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573BA7D4-0540-4C5C-8BB2-7FD642D13AD2}" type="slidenum">
              <a:rPr lang="en-US" smtClean="0"/>
              <a:pPr/>
              <a:t>‹#›</a:t>
            </a:fld>
            <a:endParaRPr lang="en-US"/>
          </a:p>
        </p:txBody>
      </p:sp>
    </p:spTree>
    <p:extLst>
      <p:ext uri="{BB962C8B-B14F-4D97-AF65-F5344CB8AC3E}">
        <p14:creationId xmlns:p14="http://schemas.microsoft.com/office/powerpoint/2010/main" val="2469724352"/>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 id="2147483805" r:id="rId9"/>
    <p:sldLayoutId id="2147483806" r:id="rId10"/>
    <p:sldLayoutId id="2147483807" r:id="rId11"/>
    <p:sldLayoutId id="2147483808" r:id="rId12"/>
    <p:sldLayoutId id="2147483809" r:id="rId13"/>
    <p:sldLayoutId id="2147483810" r:id="rId14"/>
    <p:sldLayoutId id="2147483811" r:id="rId15"/>
    <p:sldLayoutId id="2147483812" r:id="rId16"/>
    <p:sldLayoutId id="2147483813"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13" Type="http://schemas.openxmlformats.org/officeDocument/2006/relationships/image" Target="../media/image32.png"/><Relationship Id="rId3" Type="http://schemas.openxmlformats.org/officeDocument/2006/relationships/image" Target="../media/image22.jpeg"/><Relationship Id="rId7" Type="http://schemas.openxmlformats.org/officeDocument/2006/relationships/image" Target="../media/image26.jpeg"/><Relationship Id="rId12"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5.jpeg"/><Relationship Id="rId11" Type="http://schemas.openxmlformats.org/officeDocument/2006/relationships/image" Target="../media/image30.jpeg"/><Relationship Id="rId5" Type="http://schemas.openxmlformats.org/officeDocument/2006/relationships/image" Target="../media/image24.jpeg"/><Relationship Id="rId15" Type="http://schemas.openxmlformats.org/officeDocument/2006/relationships/image" Target="../media/image34.pn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 Id="rId14" Type="http://schemas.openxmlformats.org/officeDocument/2006/relationships/image" Target="../media/image33.png"/></Relationships>
</file>

<file path=ppt/slides/_rels/slide12.xml.rels><?xml version="1.0" encoding="UTF-8" standalone="yes"?>
<Relationships xmlns="http://schemas.openxmlformats.org/package/2006/relationships"><Relationship Id="rId8" Type="http://schemas.openxmlformats.org/officeDocument/2006/relationships/image" Target="../media/image40.jpe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jpeg"/><Relationship Id="rId12"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38.jpeg"/><Relationship Id="rId11" Type="http://schemas.openxmlformats.org/officeDocument/2006/relationships/image" Target="../media/image43.png"/><Relationship Id="rId5" Type="http://schemas.openxmlformats.org/officeDocument/2006/relationships/image" Target="../media/image37.jpeg"/><Relationship Id="rId15" Type="http://schemas.openxmlformats.org/officeDocument/2006/relationships/image" Target="../media/image47.pn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20D79-F35A-4A85-A270-D427CAE05B70}"/>
              </a:ext>
            </a:extLst>
          </p:cNvPr>
          <p:cNvSpPr>
            <a:spLocks noGrp="1"/>
          </p:cNvSpPr>
          <p:nvPr>
            <p:ph type="ctrTitle"/>
          </p:nvPr>
        </p:nvSpPr>
        <p:spPr>
          <a:xfrm>
            <a:off x="1715588" y="2235200"/>
            <a:ext cx="9144000" cy="2387600"/>
          </a:xfrm>
        </p:spPr>
        <p:txBody>
          <a:bodyPr>
            <a:normAutofit fontScale="90000"/>
          </a:bodyPr>
          <a:lstStyle/>
          <a:p>
            <a:r>
              <a:rPr lang="en-US" dirty="0">
                <a:solidFill>
                  <a:schemeClr val="tx1"/>
                </a:solidFill>
                <a:latin typeface="Baskerville Old Face" panose="02020602080505020303" pitchFamily="18" charset="0"/>
              </a:rPr>
              <a:t>An insightful look at IMDB data from 2006 and 2016</a:t>
            </a:r>
            <a:br>
              <a:rPr lang="en-US" dirty="0">
                <a:solidFill>
                  <a:schemeClr val="tx1"/>
                </a:solidFill>
              </a:rPr>
            </a:br>
            <a:endParaRPr lang="en-US" dirty="0">
              <a:solidFill>
                <a:schemeClr val="tx1"/>
              </a:solidFill>
            </a:endParaRPr>
          </a:p>
        </p:txBody>
      </p:sp>
      <p:sp>
        <p:nvSpPr>
          <p:cNvPr id="3" name="Subtitle 2">
            <a:extLst>
              <a:ext uri="{FF2B5EF4-FFF2-40B4-BE49-F238E27FC236}">
                <a16:creationId xmlns:a16="http://schemas.microsoft.com/office/drawing/2014/main" id="{09CAAD73-54EA-4633-80D6-6F006E00E19E}"/>
              </a:ext>
            </a:extLst>
          </p:cNvPr>
          <p:cNvSpPr>
            <a:spLocks noGrp="1"/>
          </p:cNvSpPr>
          <p:nvPr>
            <p:ph type="subTitle" idx="1"/>
          </p:nvPr>
        </p:nvSpPr>
        <p:spPr>
          <a:xfrm>
            <a:off x="2529840" y="3908021"/>
            <a:ext cx="9144000" cy="572397"/>
          </a:xfrm>
        </p:spPr>
        <p:txBody>
          <a:bodyPr>
            <a:normAutofit/>
          </a:bodyPr>
          <a:lstStyle/>
          <a:p>
            <a:r>
              <a:rPr lang="en-US" dirty="0"/>
              <a:t>Team Members: </a:t>
            </a:r>
            <a:r>
              <a:rPr lang="en-US" dirty="0" err="1"/>
              <a:t>Mahtab</a:t>
            </a:r>
            <a:r>
              <a:rPr lang="en-US" dirty="0"/>
              <a:t> </a:t>
            </a:r>
            <a:r>
              <a:rPr lang="en-US" dirty="0" err="1"/>
              <a:t>Karimipour</a:t>
            </a:r>
            <a:r>
              <a:rPr lang="en-US" dirty="0"/>
              <a:t>, Luke Gonzales, Molly Eskelson</a:t>
            </a:r>
          </a:p>
        </p:txBody>
      </p:sp>
      <p:pic>
        <p:nvPicPr>
          <p:cNvPr id="4" name="Picture 2" descr="D:\profile pictures\IMDb_Header_Page.jpg"/>
          <p:cNvPicPr>
            <a:picLocks noChangeAspect="1" noChangeArrowheads="1"/>
          </p:cNvPicPr>
          <p:nvPr/>
        </p:nvPicPr>
        <p:blipFill>
          <a:blip r:embed="rId2" cstate="print"/>
          <a:srcRect/>
          <a:stretch>
            <a:fillRect/>
          </a:stretch>
        </p:blipFill>
        <p:spPr bwMode="auto">
          <a:xfrm>
            <a:off x="4646567" y="4493624"/>
            <a:ext cx="6574429" cy="19403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8682436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0C74EEB-85AB-4AF4-8F72-4A88B82784DE}"/>
              </a:ext>
            </a:extLst>
          </p:cNvPr>
          <p:cNvPicPr>
            <a:picLocks noChangeAspect="1"/>
          </p:cNvPicPr>
          <p:nvPr/>
        </p:nvPicPr>
        <p:blipFill rotWithShape="1">
          <a:blip r:embed="rId3"/>
          <a:srcRect l="25296" t="20068" r="21911"/>
          <a:stretch/>
        </p:blipFill>
        <p:spPr>
          <a:xfrm>
            <a:off x="609446" y="1569944"/>
            <a:ext cx="5486554" cy="4499535"/>
          </a:xfrm>
          <a:prstGeom prst="rect">
            <a:avLst/>
          </a:prstGeom>
        </p:spPr>
      </p:pic>
      <p:pic>
        <p:nvPicPr>
          <p:cNvPr id="5" name="Picture 4">
            <a:extLst>
              <a:ext uri="{FF2B5EF4-FFF2-40B4-BE49-F238E27FC236}">
                <a16:creationId xmlns:a16="http://schemas.microsoft.com/office/drawing/2014/main" id="{4D40E731-C29D-41B1-A73F-1D83D3B741AD}"/>
              </a:ext>
            </a:extLst>
          </p:cNvPr>
          <p:cNvPicPr>
            <a:picLocks noChangeAspect="1"/>
          </p:cNvPicPr>
          <p:nvPr/>
        </p:nvPicPr>
        <p:blipFill rotWithShape="1">
          <a:blip r:embed="rId4"/>
          <a:srcRect l="25587" t="20068" r="21618"/>
          <a:stretch/>
        </p:blipFill>
        <p:spPr>
          <a:xfrm>
            <a:off x="6579939" y="1560606"/>
            <a:ext cx="5486554" cy="4499536"/>
          </a:xfrm>
          <a:prstGeom prst="rect">
            <a:avLst/>
          </a:prstGeom>
        </p:spPr>
      </p:pic>
      <p:sp>
        <p:nvSpPr>
          <p:cNvPr id="6" name="Rectangle 5">
            <a:extLst>
              <a:ext uri="{FF2B5EF4-FFF2-40B4-BE49-F238E27FC236}">
                <a16:creationId xmlns:a16="http://schemas.microsoft.com/office/drawing/2014/main" id="{9E2C81F8-67EF-498D-9F9A-C215764F1A91}"/>
              </a:ext>
            </a:extLst>
          </p:cNvPr>
          <p:cNvSpPr/>
          <p:nvPr/>
        </p:nvSpPr>
        <p:spPr>
          <a:xfrm>
            <a:off x="8135620" y="931440"/>
            <a:ext cx="2616422" cy="369332"/>
          </a:xfrm>
          <a:prstGeom prst="rect">
            <a:avLst/>
          </a:prstGeom>
        </p:spPr>
        <p:txBody>
          <a:bodyPr wrap="none">
            <a:spAutoFit/>
          </a:bodyPr>
          <a:lstStyle/>
          <a:p>
            <a:r>
              <a:rPr lang="en-US" dirty="0" err="1"/>
              <a:t>lowratedmovies.head</a:t>
            </a:r>
            <a:r>
              <a:rPr lang="en-US" dirty="0"/>
              <a:t>(10)</a:t>
            </a:r>
          </a:p>
        </p:txBody>
      </p:sp>
      <p:sp>
        <p:nvSpPr>
          <p:cNvPr id="7" name="Rectangle 6">
            <a:extLst>
              <a:ext uri="{FF2B5EF4-FFF2-40B4-BE49-F238E27FC236}">
                <a16:creationId xmlns:a16="http://schemas.microsoft.com/office/drawing/2014/main" id="{517E3C31-BB37-4782-9F58-61DB28A291CF}"/>
              </a:ext>
            </a:extLst>
          </p:cNvPr>
          <p:cNvSpPr/>
          <p:nvPr/>
        </p:nvSpPr>
        <p:spPr>
          <a:xfrm>
            <a:off x="1760560" y="931440"/>
            <a:ext cx="2295821" cy="369332"/>
          </a:xfrm>
          <a:prstGeom prst="rect">
            <a:avLst/>
          </a:prstGeom>
        </p:spPr>
        <p:txBody>
          <a:bodyPr wrap="none">
            <a:spAutoFit/>
          </a:bodyPr>
          <a:lstStyle/>
          <a:p>
            <a:r>
              <a:rPr lang="en-US" dirty="0" err="1"/>
              <a:t>Sortedrating.head</a:t>
            </a:r>
            <a:r>
              <a:rPr lang="en-US" dirty="0"/>
              <a:t>(10)</a:t>
            </a:r>
          </a:p>
        </p:txBody>
      </p:sp>
      <p:sp>
        <p:nvSpPr>
          <p:cNvPr id="9" name="Rectangle 8">
            <a:extLst>
              <a:ext uri="{FF2B5EF4-FFF2-40B4-BE49-F238E27FC236}">
                <a16:creationId xmlns:a16="http://schemas.microsoft.com/office/drawing/2014/main" id="{885613B7-648E-4A4A-98F7-B75BADCE79AA}"/>
              </a:ext>
            </a:extLst>
          </p:cNvPr>
          <p:cNvSpPr/>
          <p:nvPr/>
        </p:nvSpPr>
        <p:spPr>
          <a:xfrm>
            <a:off x="5221497" y="41025"/>
            <a:ext cx="2175596"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Rating</a:t>
            </a:r>
          </a:p>
        </p:txBody>
      </p:sp>
    </p:spTree>
    <p:extLst>
      <p:ext uri="{BB962C8B-B14F-4D97-AF65-F5344CB8AC3E}">
        <p14:creationId xmlns:p14="http://schemas.microsoft.com/office/powerpoint/2010/main" val="39698703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BAA82B72-6BE4-4C34-8DCB-7B015AB8F5A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839" y="220979"/>
            <a:ext cx="1554480" cy="1554480"/>
          </a:xfrm>
          <a:prstGeom prst="rect">
            <a:avLst/>
          </a:prstGeom>
        </p:spPr>
      </p:pic>
      <p:pic>
        <p:nvPicPr>
          <p:cNvPr id="33" name="Picture 32">
            <a:extLst>
              <a:ext uri="{FF2B5EF4-FFF2-40B4-BE49-F238E27FC236}">
                <a16:creationId xmlns:a16="http://schemas.microsoft.com/office/drawing/2014/main" id="{DB4043CB-80CF-4E47-B88D-FC1278CEA32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9839" y="1978144"/>
            <a:ext cx="1623822" cy="1623822"/>
          </a:xfrm>
          <a:prstGeom prst="rect">
            <a:avLst/>
          </a:prstGeom>
        </p:spPr>
      </p:pic>
      <p:pic>
        <p:nvPicPr>
          <p:cNvPr id="34" name="Picture 33">
            <a:extLst>
              <a:ext uri="{FF2B5EF4-FFF2-40B4-BE49-F238E27FC236}">
                <a16:creationId xmlns:a16="http://schemas.microsoft.com/office/drawing/2014/main" id="{FA43BE50-6327-4E96-A3FA-B0136C8682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9839" y="3804651"/>
            <a:ext cx="1623822" cy="1623822"/>
          </a:xfrm>
          <a:prstGeom prst="rect">
            <a:avLst/>
          </a:prstGeom>
        </p:spPr>
      </p:pic>
      <p:pic>
        <p:nvPicPr>
          <p:cNvPr id="35" name="Picture 34">
            <a:extLst>
              <a:ext uri="{FF2B5EF4-FFF2-40B4-BE49-F238E27FC236}">
                <a16:creationId xmlns:a16="http://schemas.microsoft.com/office/drawing/2014/main" id="{EA1A8BFC-6784-4956-B2B8-0A83E682D48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518685" y="4979289"/>
            <a:ext cx="1217867" cy="1623822"/>
          </a:xfrm>
          <a:prstGeom prst="rect">
            <a:avLst/>
          </a:prstGeom>
        </p:spPr>
      </p:pic>
      <p:pic>
        <p:nvPicPr>
          <p:cNvPr id="36" name="Picture 35">
            <a:extLst>
              <a:ext uri="{FF2B5EF4-FFF2-40B4-BE49-F238E27FC236}">
                <a16:creationId xmlns:a16="http://schemas.microsoft.com/office/drawing/2014/main" id="{356F6FEF-E22C-4053-908D-3BDEF748BE4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13425" y="4987291"/>
            <a:ext cx="1217867" cy="1623822"/>
          </a:xfrm>
          <a:prstGeom prst="rect">
            <a:avLst/>
          </a:prstGeom>
        </p:spPr>
      </p:pic>
      <p:sp>
        <p:nvSpPr>
          <p:cNvPr id="2" name="Title 1">
            <a:extLst>
              <a:ext uri="{FF2B5EF4-FFF2-40B4-BE49-F238E27FC236}">
                <a16:creationId xmlns:a16="http://schemas.microsoft.com/office/drawing/2014/main" id="{C71A3314-1C70-4467-8CD4-0146DE082AE6}"/>
              </a:ext>
            </a:extLst>
          </p:cNvPr>
          <p:cNvSpPr>
            <a:spLocks noGrp="1"/>
          </p:cNvSpPr>
          <p:nvPr>
            <p:ph type="title"/>
          </p:nvPr>
        </p:nvSpPr>
        <p:spPr>
          <a:xfrm>
            <a:off x="-799801" y="1354891"/>
            <a:ext cx="10018713" cy="1752599"/>
          </a:xfrm>
        </p:spPr>
        <p:txBody>
          <a:bodyPr/>
          <a:lstStyle/>
          <a:p>
            <a:r>
              <a:rPr lang="en-US" strike="sngStrike" dirty="0"/>
              <a:t>Top actors</a:t>
            </a:r>
          </a:p>
        </p:txBody>
      </p:sp>
      <p:sp>
        <p:nvSpPr>
          <p:cNvPr id="3" name="Content Placeholder 2">
            <a:extLst>
              <a:ext uri="{FF2B5EF4-FFF2-40B4-BE49-F238E27FC236}">
                <a16:creationId xmlns:a16="http://schemas.microsoft.com/office/drawing/2014/main" id="{50EE9E42-DC9A-4757-995F-7D3D7512ECA3}"/>
              </a:ext>
            </a:extLst>
          </p:cNvPr>
          <p:cNvSpPr>
            <a:spLocks noGrp="1"/>
          </p:cNvSpPr>
          <p:nvPr>
            <p:ph idx="1"/>
          </p:nvPr>
        </p:nvSpPr>
        <p:spPr>
          <a:xfrm>
            <a:off x="2539174" y="2886128"/>
            <a:ext cx="10018713" cy="3124201"/>
          </a:xfrm>
        </p:spPr>
        <p:txBody>
          <a:bodyPr/>
          <a:lstStyle/>
          <a:p>
            <a:pPr marL="0" indent="0">
              <a:buNone/>
            </a:pPr>
            <a:r>
              <a:rPr lang="en-US" sz="4000" b="1" dirty="0"/>
              <a:t>Busiest actors </a:t>
            </a:r>
          </a:p>
          <a:p>
            <a:pPr marL="457200" lvl="1" indent="0">
              <a:buNone/>
            </a:pPr>
            <a:r>
              <a:rPr lang="en-US" b="1" dirty="0"/>
              <a:t>	</a:t>
            </a:r>
            <a:r>
              <a:rPr lang="en-US" dirty="0"/>
              <a:t>in this 10 year span.</a:t>
            </a:r>
          </a:p>
          <a:p>
            <a:endParaRPr lang="en-US" dirty="0"/>
          </a:p>
          <a:p>
            <a:endParaRPr lang="en-US" dirty="0"/>
          </a:p>
          <a:p>
            <a:endParaRPr lang="en-US" dirty="0"/>
          </a:p>
          <a:p>
            <a:endParaRPr lang="en-US" dirty="0"/>
          </a:p>
          <a:p>
            <a:endParaRPr lang="en-US"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1271" y="220979"/>
            <a:ext cx="1554480" cy="1554480"/>
          </a:xfrm>
          <a:prstGeom prst="rect">
            <a:avLst/>
          </a:prstGeom>
          <a:ln>
            <a:noFill/>
          </a:ln>
          <a:effectLst>
            <a:outerShdw blurRad="190500" algn="tl" rotWithShape="0">
              <a:srgbClr val="000000">
                <a:alpha val="70000"/>
              </a:srgbClr>
            </a:outerShdw>
          </a:effec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271" y="1978144"/>
            <a:ext cx="1623822" cy="1623822"/>
          </a:xfrm>
          <a:prstGeom prst="rect">
            <a:avLst/>
          </a:prstGeom>
          <a:ln>
            <a:noFill/>
          </a:ln>
          <a:effectLst>
            <a:outerShdw blurRad="190500" algn="tl" rotWithShape="0">
              <a:srgbClr val="000000">
                <a:alpha val="70000"/>
              </a:srgbClr>
            </a:outerShdw>
          </a:effectLst>
        </p:spPr>
      </p:pic>
      <p:pic>
        <p:nvPicPr>
          <p:cNvPr id="12" name="Picture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271" y="3804651"/>
            <a:ext cx="1623822" cy="1623822"/>
          </a:xfrm>
          <a:prstGeom prst="rect">
            <a:avLst/>
          </a:prstGeom>
          <a:ln>
            <a:noFill/>
          </a:ln>
          <a:effectLst>
            <a:outerShdw blurRad="190500" algn="tl" rotWithShape="0">
              <a:srgbClr val="000000">
                <a:alpha val="70000"/>
              </a:srgbClr>
            </a:outerShdw>
          </a:effectLst>
        </p:spPr>
      </p:pic>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307483" y="151636"/>
            <a:ext cx="1195540" cy="1623823"/>
          </a:xfrm>
          <a:prstGeom prst="rect">
            <a:avLst/>
          </a:prstGeom>
          <a:ln>
            <a:noFill/>
          </a:ln>
          <a:effectLst>
            <a:outerShdw blurRad="190500" algn="tl" rotWithShape="0">
              <a:srgbClr val="000000">
                <a:alpha val="70000"/>
              </a:srgbClr>
            </a:outerShdw>
          </a:effectLst>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307483" y="1978144"/>
            <a:ext cx="1082548" cy="1623822"/>
          </a:xfrm>
          <a:prstGeom prst="rect">
            <a:avLst/>
          </a:prstGeom>
          <a:ln>
            <a:noFill/>
          </a:ln>
          <a:effectLst>
            <a:outerShdw blurRad="190500" algn="tl" rotWithShape="0">
              <a:srgbClr val="000000">
                <a:alpha val="70000"/>
              </a:srgbClr>
            </a:outerShdw>
          </a:effectLst>
        </p:spPr>
      </p:pic>
      <p:pic>
        <p:nvPicPr>
          <p:cNvPr id="15" name="Picture 1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148486" y="3804651"/>
            <a:ext cx="1618427" cy="1623822"/>
          </a:xfrm>
          <a:prstGeom prst="rect">
            <a:avLst/>
          </a:prstGeom>
          <a:ln>
            <a:noFill/>
          </a:ln>
          <a:effectLst>
            <a:outerShdw blurRad="190500" algn="tl" rotWithShape="0">
              <a:srgbClr val="000000">
                <a:alpha val="70000"/>
              </a:srgbClr>
            </a:outerShdw>
          </a:effectLst>
        </p:spPr>
      </p:pic>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70117" y="4979289"/>
            <a:ext cx="1217867" cy="1623822"/>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64857" y="4987291"/>
            <a:ext cx="1217867" cy="1623822"/>
          </a:xfrm>
          <a:prstGeom prst="rect">
            <a:avLst/>
          </a:prstGeom>
          <a:ln>
            <a:noFill/>
          </a:ln>
          <a:effectLst>
            <a:outerShdw blurRad="190500" algn="tl" rotWithShape="0">
              <a:srgbClr val="000000">
                <a:alpha val="70000"/>
              </a:srgbClr>
            </a:outerShdw>
          </a:effectLst>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435178" y="5013206"/>
            <a:ext cx="2400612" cy="1597907"/>
          </a:xfrm>
          <a:prstGeom prst="rect">
            <a:avLst/>
          </a:prstGeom>
          <a:ln>
            <a:noFill/>
          </a:ln>
          <a:effectLst>
            <a:outerShdw blurRad="190500" algn="tl" rotWithShape="0">
              <a:srgbClr val="000000">
                <a:alpha val="70000"/>
              </a:srgbClr>
            </a:outerShdw>
          </a:effectLst>
        </p:spPr>
      </p:pic>
      <p:pic>
        <p:nvPicPr>
          <p:cNvPr id="19" name="Picture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187593" y="4973572"/>
            <a:ext cx="1216300" cy="1623823"/>
          </a:xfrm>
          <a:prstGeom prst="rect">
            <a:avLst/>
          </a:prstGeom>
          <a:ln>
            <a:noFill/>
          </a:ln>
          <a:effectLst>
            <a:outerShdw blurRad="190500" algn="tl" rotWithShape="0">
              <a:srgbClr val="000000">
                <a:alpha val="70000"/>
              </a:srgbClr>
            </a:outerShdw>
          </a:effectLst>
        </p:spPr>
      </p:pic>
      <p:sp>
        <p:nvSpPr>
          <p:cNvPr id="20" name="Rectangle 19"/>
          <p:cNvSpPr/>
          <p:nvPr/>
        </p:nvSpPr>
        <p:spPr>
          <a:xfrm>
            <a:off x="1234178" y="953472"/>
            <a:ext cx="534121" cy="923330"/>
          </a:xfrm>
          <a:prstGeom prst="rect">
            <a:avLst/>
          </a:prstGeom>
          <a:noFill/>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21" name="Rectangle 20"/>
          <p:cNvSpPr/>
          <p:nvPr/>
        </p:nvSpPr>
        <p:spPr>
          <a:xfrm>
            <a:off x="1284262" y="2767021"/>
            <a:ext cx="537327"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24" name="Rectangle 23"/>
          <p:cNvSpPr/>
          <p:nvPr/>
        </p:nvSpPr>
        <p:spPr>
          <a:xfrm>
            <a:off x="1220420" y="4419038"/>
            <a:ext cx="529312" cy="923330"/>
          </a:xfrm>
          <a:prstGeom prst="rect">
            <a:avLst/>
          </a:prstGeom>
        </p:spPr>
        <p:txBody>
          <a:bodyPr wrap="none">
            <a:spAutoFit/>
          </a:bodyPr>
          <a:lstStyle/>
          <a:p>
            <a:pPr lvl="0" algn="ctr"/>
            <a:r>
              <a:rPr lang="en-US" sz="5400" b="1" spc="50" dirty="0">
                <a:ln w="9525" cmpd="sng">
                  <a:solidFill>
                    <a:srgbClr val="30ACEC"/>
                  </a:solidFill>
                  <a:prstDash val="solid"/>
                </a:ln>
                <a:solidFill>
                  <a:srgbClr val="70AD47">
                    <a:tint val="1000"/>
                  </a:srgbClr>
                </a:solidFill>
                <a:effectLst>
                  <a:glow rad="38100">
                    <a:srgbClr val="30ACEC">
                      <a:alpha val="40000"/>
                    </a:srgbClr>
                  </a:glow>
                </a:effectLst>
              </a:rPr>
              <a:t>3</a:t>
            </a:r>
          </a:p>
        </p:txBody>
      </p:sp>
      <p:sp>
        <p:nvSpPr>
          <p:cNvPr id="25" name="Rectangle 24"/>
          <p:cNvSpPr/>
          <p:nvPr/>
        </p:nvSpPr>
        <p:spPr>
          <a:xfrm>
            <a:off x="10957699" y="861548"/>
            <a:ext cx="556564" cy="923330"/>
          </a:xfrm>
          <a:prstGeom prst="rect">
            <a:avLst/>
          </a:prstGeom>
        </p:spPr>
        <p:txBody>
          <a:bodyPr wrap="none">
            <a:spAutoFit/>
          </a:bodyPr>
          <a:lstStyle/>
          <a:p>
            <a:pPr lvl="0" algn="ctr"/>
            <a:r>
              <a:rPr lang="en-US" sz="5400" b="1" spc="50" dirty="0">
                <a:ln w="9525" cmpd="sng">
                  <a:solidFill>
                    <a:srgbClr val="30ACEC"/>
                  </a:solidFill>
                  <a:prstDash val="solid"/>
                </a:ln>
                <a:solidFill>
                  <a:srgbClr val="70AD47">
                    <a:tint val="1000"/>
                  </a:srgbClr>
                </a:solidFill>
                <a:effectLst>
                  <a:glow rad="38100">
                    <a:srgbClr val="30ACEC">
                      <a:alpha val="40000"/>
                    </a:srgbClr>
                  </a:glow>
                </a:effectLst>
              </a:rPr>
              <a:t>4</a:t>
            </a:r>
          </a:p>
        </p:txBody>
      </p:sp>
      <p:sp>
        <p:nvSpPr>
          <p:cNvPr id="26" name="Rectangle 25"/>
          <p:cNvSpPr/>
          <p:nvPr/>
        </p:nvSpPr>
        <p:spPr>
          <a:xfrm>
            <a:off x="10917215" y="2706831"/>
            <a:ext cx="529312" cy="923330"/>
          </a:xfrm>
          <a:prstGeom prst="rect">
            <a:avLst/>
          </a:prstGeom>
        </p:spPr>
        <p:txBody>
          <a:bodyPr wrap="none">
            <a:spAutoFit/>
          </a:bodyPr>
          <a:lstStyle/>
          <a:p>
            <a:pPr lvl="0" algn="ctr"/>
            <a:r>
              <a:rPr lang="en-US" sz="5400" b="1" spc="50" dirty="0">
                <a:ln w="9525" cmpd="sng">
                  <a:solidFill>
                    <a:srgbClr val="30ACEC"/>
                  </a:solidFill>
                  <a:prstDash val="solid"/>
                </a:ln>
                <a:solidFill>
                  <a:srgbClr val="70AD47">
                    <a:tint val="1000"/>
                  </a:srgbClr>
                </a:solidFill>
                <a:effectLst>
                  <a:glow rad="38100">
                    <a:srgbClr val="30ACEC">
                      <a:alpha val="40000"/>
                    </a:srgbClr>
                  </a:glow>
                </a:effectLst>
              </a:rPr>
              <a:t>5</a:t>
            </a:r>
          </a:p>
        </p:txBody>
      </p:sp>
      <p:sp>
        <p:nvSpPr>
          <p:cNvPr id="27" name="Rectangle 26"/>
          <p:cNvSpPr/>
          <p:nvPr/>
        </p:nvSpPr>
        <p:spPr>
          <a:xfrm>
            <a:off x="11194320" y="4644757"/>
            <a:ext cx="572593" cy="923330"/>
          </a:xfrm>
          <a:prstGeom prst="rect">
            <a:avLst/>
          </a:prstGeom>
        </p:spPr>
        <p:txBody>
          <a:bodyPr wrap="none">
            <a:spAutoFit/>
          </a:bodyPr>
          <a:lstStyle/>
          <a:p>
            <a:pPr lvl="0" algn="ctr"/>
            <a:r>
              <a:rPr lang="en-US" sz="5400" b="1" spc="50" dirty="0">
                <a:ln w="9525" cmpd="sng">
                  <a:solidFill>
                    <a:srgbClr val="30ACEC"/>
                  </a:solidFill>
                  <a:prstDash val="solid"/>
                </a:ln>
                <a:solidFill>
                  <a:srgbClr val="70AD47">
                    <a:tint val="1000"/>
                  </a:srgbClr>
                </a:solidFill>
                <a:effectLst>
                  <a:glow rad="38100">
                    <a:srgbClr val="30ACEC">
                      <a:alpha val="40000"/>
                    </a:srgbClr>
                  </a:glow>
                </a:effectLst>
              </a:rPr>
              <a:t>6</a:t>
            </a:r>
          </a:p>
        </p:txBody>
      </p:sp>
      <p:sp>
        <p:nvSpPr>
          <p:cNvPr id="28" name="Rectangle 27"/>
          <p:cNvSpPr/>
          <p:nvPr/>
        </p:nvSpPr>
        <p:spPr>
          <a:xfrm>
            <a:off x="3238286" y="5665684"/>
            <a:ext cx="496305" cy="923330"/>
          </a:xfrm>
          <a:prstGeom prst="rect">
            <a:avLst/>
          </a:prstGeom>
        </p:spPr>
        <p:txBody>
          <a:bodyPr wrap="square">
            <a:spAutoFit/>
          </a:bodyPr>
          <a:lstStyle/>
          <a:p>
            <a:pPr lvl="0" algn="ctr"/>
            <a:r>
              <a:rPr lang="en-US" sz="5400" b="1" spc="50" dirty="0">
                <a:ln w="9525" cmpd="sng">
                  <a:solidFill>
                    <a:srgbClr val="30ACEC"/>
                  </a:solidFill>
                  <a:prstDash val="solid"/>
                </a:ln>
                <a:solidFill>
                  <a:srgbClr val="70AD47">
                    <a:tint val="1000"/>
                  </a:srgbClr>
                </a:solidFill>
                <a:effectLst>
                  <a:glow rad="38100">
                    <a:srgbClr val="30ACEC">
                      <a:alpha val="40000"/>
                    </a:srgbClr>
                  </a:glow>
                </a:effectLst>
              </a:rPr>
              <a:t>7</a:t>
            </a:r>
          </a:p>
        </p:txBody>
      </p:sp>
      <p:sp>
        <p:nvSpPr>
          <p:cNvPr id="29" name="Rectangle 28"/>
          <p:cNvSpPr/>
          <p:nvPr/>
        </p:nvSpPr>
        <p:spPr>
          <a:xfrm>
            <a:off x="4755492" y="5822066"/>
            <a:ext cx="575800" cy="923330"/>
          </a:xfrm>
          <a:prstGeom prst="rect">
            <a:avLst/>
          </a:prstGeom>
        </p:spPr>
        <p:txBody>
          <a:bodyPr wrap="none">
            <a:spAutoFit/>
          </a:bodyPr>
          <a:lstStyle/>
          <a:p>
            <a:pPr lvl="0" algn="ctr"/>
            <a:r>
              <a:rPr lang="en-US" sz="5400" b="1" spc="50" dirty="0">
                <a:ln w="9525" cmpd="sng">
                  <a:solidFill>
                    <a:srgbClr val="30ACEC"/>
                  </a:solidFill>
                  <a:prstDash val="solid"/>
                </a:ln>
                <a:solidFill>
                  <a:srgbClr val="70AD47">
                    <a:tint val="1000"/>
                  </a:srgbClr>
                </a:solidFill>
                <a:effectLst>
                  <a:glow rad="38100">
                    <a:srgbClr val="30ACEC">
                      <a:alpha val="40000"/>
                    </a:srgbClr>
                  </a:glow>
                </a:effectLst>
              </a:rPr>
              <a:t>8</a:t>
            </a:r>
          </a:p>
        </p:txBody>
      </p:sp>
      <p:sp>
        <p:nvSpPr>
          <p:cNvPr id="30" name="Rectangle 29"/>
          <p:cNvSpPr/>
          <p:nvPr/>
        </p:nvSpPr>
        <p:spPr>
          <a:xfrm>
            <a:off x="7250958" y="5697690"/>
            <a:ext cx="572593" cy="923330"/>
          </a:xfrm>
          <a:prstGeom prst="rect">
            <a:avLst/>
          </a:prstGeom>
        </p:spPr>
        <p:txBody>
          <a:bodyPr wrap="none">
            <a:spAutoFit/>
          </a:bodyPr>
          <a:lstStyle/>
          <a:p>
            <a:pPr lvl="0" algn="ctr"/>
            <a:r>
              <a:rPr lang="en-US" sz="5400" b="1" spc="50" dirty="0">
                <a:ln w="9525" cmpd="sng">
                  <a:solidFill>
                    <a:srgbClr val="30ACEC"/>
                  </a:solidFill>
                  <a:prstDash val="solid"/>
                </a:ln>
                <a:solidFill>
                  <a:srgbClr val="70AD47">
                    <a:tint val="1000"/>
                  </a:srgbClr>
                </a:solidFill>
                <a:effectLst>
                  <a:glow rad="38100">
                    <a:srgbClr val="30ACEC">
                      <a:alpha val="40000"/>
                    </a:srgbClr>
                  </a:glow>
                </a:effectLst>
              </a:rPr>
              <a:t>9</a:t>
            </a:r>
          </a:p>
        </p:txBody>
      </p:sp>
      <p:sp>
        <p:nvSpPr>
          <p:cNvPr id="31" name="Rectangle 30"/>
          <p:cNvSpPr/>
          <p:nvPr/>
        </p:nvSpPr>
        <p:spPr>
          <a:xfrm>
            <a:off x="8505890" y="5822066"/>
            <a:ext cx="898003" cy="923330"/>
          </a:xfrm>
          <a:prstGeom prst="rect">
            <a:avLst/>
          </a:prstGeom>
        </p:spPr>
        <p:txBody>
          <a:bodyPr wrap="none">
            <a:spAutoFit/>
          </a:bodyPr>
          <a:lstStyle/>
          <a:p>
            <a:pPr lvl="0" algn="ctr"/>
            <a:r>
              <a:rPr lang="en-US" sz="5400" b="1" spc="50" dirty="0">
                <a:ln w="9525" cmpd="sng">
                  <a:solidFill>
                    <a:srgbClr val="30ACEC"/>
                  </a:solidFill>
                  <a:prstDash val="solid"/>
                </a:ln>
                <a:solidFill>
                  <a:srgbClr val="70AD47">
                    <a:tint val="1000"/>
                  </a:srgbClr>
                </a:solidFill>
                <a:effectLst>
                  <a:glow rad="38100">
                    <a:srgbClr val="30ACEC">
                      <a:alpha val="40000"/>
                    </a:srgbClr>
                  </a:glow>
                </a:effectLst>
              </a:rPr>
              <a:t>10</a:t>
            </a:r>
          </a:p>
        </p:txBody>
      </p:sp>
      <p:graphicFrame>
        <p:nvGraphicFramePr>
          <p:cNvPr id="6" name="Table 5">
            <a:extLst>
              <a:ext uri="{FF2B5EF4-FFF2-40B4-BE49-F238E27FC236}">
                <a16:creationId xmlns:a16="http://schemas.microsoft.com/office/drawing/2014/main" id="{4A8B5CBF-DEE5-4A66-A68C-087E753B8EA4}"/>
              </a:ext>
            </a:extLst>
          </p:cNvPr>
          <p:cNvGraphicFramePr>
            <a:graphicFrameLocks noGrp="1"/>
          </p:cNvGraphicFramePr>
          <p:nvPr>
            <p:extLst>
              <p:ext uri="{D42A27DB-BD31-4B8C-83A1-F6EECF244321}">
                <p14:modId xmlns:p14="http://schemas.microsoft.com/office/powerpoint/2010/main" val="1702551496"/>
              </p:ext>
            </p:extLst>
          </p:nvPr>
        </p:nvGraphicFramePr>
        <p:xfrm>
          <a:off x="5857876" y="388576"/>
          <a:ext cx="3604476" cy="3839462"/>
        </p:xfrm>
        <a:graphic>
          <a:graphicData uri="http://schemas.openxmlformats.org/drawingml/2006/table">
            <a:tbl>
              <a:tblPr firstRow="1" firstCol="1" bandRow="1">
                <a:tableStyleId>{3C2FFA5D-87B4-456A-9821-1D502468CF0F}</a:tableStyleId>
              </a:tblPr>
              <a:tblGrid>
                <a:gridCol w="2253933">
                  <a:extLst>
                    <a:ext uri="{9D8B030D-6E8A-4147-A177-3AD203B41FA5}">
                      <a16:colId xmlns:a16="http://schemas.microsoft.com/office/drawing/2014/main" val="1553164752"/>
                    </a:ext>
                  </a:extLst>
                </a:gridCol>
                <a:gridCol w="1350543">
                  <a:extLst>
                    <a:ext uri="{9D8B030D-6E8A-4147-A177-3AD203B41FA5}">
                      <a16:colId xmlns:a16="http://schemas.microsoft.com/office/drawing/2014/main" val="313266243"/>
                    </a:ext>
                  </a:extLst>
                </a:gridCol>
              </a:tblGrid>
              <a:tr h="652202">
                <a:tc>
                  <a:txBody>
                    <a:bodyPr/>
                    <a:lstStyle/>
                    <a:p>
                      <a:pPr marL="0" marR="0" algn="ctr">
                        <a:lnSpc>
                          <a:spcPct val="107000"/>
                        </a:lnSpc>
                        <a:spcBef>
                          <a:spcPts val="0"/>
                        </a:spcBef>
                        <a:spcAft>
                          <a:spcPts val="0"/>
                        </a:spcAft>
                      </a:pPr>
                      <a:r>
                        <a:rPr lang="en-US" sz="1800" dirty="0">
                          <a:effectLst/>
                        </a:rPr>
                        <a:t>Actors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tc>
                  <a:txBody>
                    <a:bodyPr/>
                    <a:lstStyle/>
                    <a:p>
                      <a:pPr marL="0" marR="0" algn="ctr">
                        <a:lnSpc>
                          <a:spcPct val="107000"/>
                        </a:lnSpc>
                        <a:spcBef>
                          <a:spcPts val="0"/>
                        </a:spcBef>
                        <a:spcAft>
                          <a:spcPts val="0"/>
                        </a:spcAft>
                      </a:pPr>
                      <a:r>
                        <a:rPr lang="en-US" sz="1800" dirty="0">
                          <a:effectLst/>
                        </a:rPr>
                        <a:t>movies</a:t>
                      </a:r>
                      <a:endParaRPr lang="en-US" sz="14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626347797"/>
                  </a:ext>
                </a:extLst>
              </a:tr>
              <a:tr h="318726">
                <a:tc>
                  <a:txBody>
                    <a:bodyPr/>
                    <a:lstStyle/>
                    <a:p>
                      <a:pPr marL="0" marR="0" algn="just">
                        <a:lnSpc>
                          <a:spcPct val="107000"/>
                        </a:lnSpc>
                        <a:spcBef>
                          <a:spcPts val="0"/>
                        </a:spcBef>
                        <a:spcAft>
                          <a:spcPts val="0"/>
                        </a:spcAft>
                      </a:pPr>
                      <a:r>
                        <a:rPr lang="en-US" sz="1400" dirty="0">
                          <a:effectLst/>
                        </a:rPr>
                        <a:t>Christian Bale</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a:effectLst/>
                        </a:rPr>
                        <a:t>11</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61126217"/>
                  </a:ext>
                </a:extLst>
              </a:tr>
              <a:tr h="318726">
                <a:tc>
                  <a:txBody>
                    <a:bodyPr/>
                    <a:lstStyle/>
                    <a:p>
                      <a:pPr marL="0" marR="0" algn="just">
                        <a:lnSpc>
                          <a:spcPct val="107000"/>
                        </a:lnSpc>
                        <a:spcBef>
                          <a:spcPts val="0"/>
                        </a:spcBef>
                        <a:spcAft>
                          <a:spcPts val="0"/>
                        </a:spcAft>
                      </a:pPr>
                      <a:r>
                        <a:rPr lang="en-US" sz="1400">
                          <a:effectLst/>
                        </a:rPr>
                        <a:t>Mark Wahlberg</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dirty="0">
                          <a:effectLst/>
                        </a:rPr>
                        <a:t>11</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52535197"/>
                  </a:ext>
                </a:extLst>
              </a:tr>
              <a:tr h="318726">
                <a:tc>
                  <a:txBody>
                    <a:bodyPr/>
                    <a:lstStyle/>
                    <a:p>
                      <a:pPr marL="0" marR="0" algn="just">
                        <a:lnSpc>
                          <a:spcPct val="107000"/>
                        </a:lnSpc>
                        <a:spcBef>
                          <a:spcPts val="0"/>
                        </a:spcBef>
                        <a:spcAft>
                          <a:spcPts val="0"/>
                        </a:spcAft>
                      </a:pPr>
                      <a:r>
                        <a:rPr lang="en-US" sz="1400">
                          <a:effectLst/>
                        </a:rPr>
                        <a:t>Will Smith</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a:effectLst/>
                        </a:rPr>
                        <a:t>9</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264036036"/>
                  </a:ext>
                </a:extLst>
              </a:tr>
              <a:tr h="318726">
                <a:tc>
                  <a:txBody>
                    <a:bodyPr/>
                    <a:lstStyle/>
                    <a:p>
                      <a:pPr marL="0" marR="0" algn="just">
                        <a:lnSpc>
                          <a:spcPct val="107000"/>
                        </a:lnSpc>
                        <a:spcBef>
                          <a:spcPts val="0"/>
                        </a:spcBef>
                        <a:spcAft>
                          <a:spcPts val="0"/>
                        </a:spcAft>
                      </a:pPr>
                      <a:r>
                        <a:rPr lang="en-US" sz="1400">
                          <a:effectLst/>
                        </a:rPr>
                        <a:t>Denzel Washington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a:effectLst/>
                        </a:rPr>
                        <a:t>9</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74746610"/>
                  </a:ext>
                </a:extLst>
              </a:tr>
              <a:tr h="318726">
                <a:tc>
                  <a:txBody>
                    <a:bodyPr/>
                    <a:lstStyle/>
                    <a:p>
                      <a:pPr marL="0" marR="0" algn="just">
                        <a:lnSpc>
                          <a:spcPct val="107000"/>
                        </a:lnSpc>
                        <a:spcBef>
                          <a:spcPts val="0"/>
                        </a:spcBef>
                        <a:spcAft>
                          <a:spcPts val="0"/>
                        </a:spcAft>
                      </a:pPr>
                      <a:r>
                        <a:rPr lang="en-US" sz="1400">
                          <a:effectLst/>
                        </a:rPr>
                        <a:t>Brad Pitt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a:effectLst/>
                        </a:rPr>
                        <a:t>9</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424594919"/>
                  </a:ext>
                </a:extLst>
              </a:tr>
              <a:tr h="318726">
                <a:tc>
                  <a:txBody>
                    <a:bodyPr/>
                    <a:lstStyle/>
                    <a:p>
                      <a:pPr marL="0" marR="0" algn="just">
                        <a:lnSpc>
                          <a:spcPct val="107000"/>
                        </a:lnSpc>
                        <a:spcBef>
                          <a:spcPts val="0"/>
                        </a:spcBef>
                        <a:spcAft>
                          <a:spcPts val="0"/>
                        </a:spcAft>
                      </a:pPr>
                      <a:r>
                        <a:rPr lang="en-US" sz="1400">
                          <a:effectLst/>
                        </a:rPr>
                        <a:t>Leonardo DiCaprio</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a:effectLst/>
                        </a:rPr>
                        <a:t>9</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31740844"/>
                  </a:ext>
                </a:extLst>
              </a:tr>
              <a:tr h="318726">
                <a:tc>
                  <a:txBody>
                    <a:bodyPr/>
                    <a:lstStyle/>
                    <a:p>
                      <a:pPr marL="0" marR="0" algn="just">
                        <a:lnSpc>
                          <a:spcPct val="107000"/>
                        </a:lnSpc>
                        <a:spcBef>
                          <a:spcPts val="0"/>
                        </a:spcBef>
                        <a:spcAft>
                          <a:spcPts val="0"/>
                        </a:spcAft>
                      </a:pPr>
                      <a:r>
                        <a:rPr lang="en-US" sz="1400">
                          <a:effectLst/>
                        </a:rPr>
                        <a:t>Jake Gyllenhaal</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a:effectLst/>
                        </a:rPr>
                        <a:t>9</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264966733"/>
                  </a:ext>
                </a:extLst>
              </a:tr>
              <a:tr h="318726">
                <a:tc>
                  <a:txBody>
                    <a:bodyPr/>
                    <a:lstStyle/>
                    <a:p>
                      <a:pPr marL="0" marR="0" algn="just">
                        <a:lnSpc>
                          <a:spcPct val="107000"/>
                        </a:lnSpc>
                        <a:spcBef>
                          <a:spcPts val="0"/>
                        </a:spcBef>
                        <a:spcAft>
                          <a:spcPts val="0"/>
                        </a:spcAft>
                      </a:pPr>
                      <a:r>
                        <a:rPr lang="en-US" sz="1400">
                          <a:effectLst/>
                        </a:rPr>
                        <a:t>Adam Sandler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a:effectLst/>
                        </a:rPr>
                        <a:t>9</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991009556"/>
                  </a:ext>
                </a:extLst>
              </a:tr>
              <a:tr h="318726">
                <a:tc>
                  <a:txBody>
                    <a:bodyPr/>
                    <a:lstStyle/>
                    <a:p>
                      <a:pPr marL="0" marR="0" algn="just">
                        <a:lnSpc>
                          <a:spcPct val="107000"/>
                        </a:lnSpc>
                        <a:spcBef>
                          <a:spcPts val="0"/>
                        </a:spcBef>
                        <a:spcAft>
                          <a:spcPts val="0"/>
                        </a:spcAft>
                      </a:pPr>
                      <a:r>
                        <a:rPr lang="en-US" sz="1400">
                          <a:effectLst/>
                        </a:rPr>
                        <a:t>Johnny Depp</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a:effectLst/>
                        </a:rPr>
                        <a:t>8</a:t>
                      </a:r>
                      <a:endParaRPr lang="en-US" sz="1400" b="1">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307892530"/>
                  </a:ext>
                </a:extLst>
              </a:tr>
              <a:tr h="318726">
                <a:tc>
                  <a:txBody>
                    <a:bodyPr/>
                    <a:lstStyle/>
                    <a:p>
                      <a:pPr marL="0" marR="0" algn="just">
                        <a:lnSpc>
                          <a:spcPct val="107000"/>
                        </a:lnSpc>
                        <a:spcBef>
                          <a:spcPts val="0"/>
                        </a:spcBef>
                        <a:spcAft>
                          <a:spcPts val="0"/>
                        </a:spcAft>
                      </a:pPr>
                      <a:r>
                        <a:rPr lang="en-US" sz="1400">
                          <a:effectLst/>
                        </a:rPr>
                        <a:t>Tom Hanks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gn="ctr">
                        <a:lnSpc>
                          <a:spcPct val="107000"/>
                        </a:lnSpc>
                        <a:spcBef>
                          <a:spcPts val="0"/>
                        </a:spcBef>
                        <a:spcAft>
                          <a:spcPts val="0"/>
                        </a:spcAft>
                      </a:pPr>
                      <a:r>
                        <a:rPr lang="en-US" sz="1800" b="1" dirty="0">
                          <a:effectLst/>
                        </a:rPr>
                        <a:t>8</a:t>
                      </a:r>
                      <a:endParaRPr lang="en-US" sz="1400" b="1"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849414190"/>
                  </a:ext>
                </a:extLst>
              </a:tr>
            </a:tbl>
          </a:graphicData>
        </a:graphic>
      </p:graphicFrame>
      <p:pic>
        <p:nvPicPr>
          <p:cNvPr id="4" name="Picture 3">
            <a:extLst>
              <a:ext uri="{FF2B5EF4-FFF2-40B4-BE49-F238E27FC236}">
                <a16:creationId xmlns:a16="http://schemas.microsoft.com/office/drawing/2014/main" id="{A3EF1CB7-C3F8-48F1-983C-06B288483FDE}"/>
              </a:ext>
            </a:extLst>
          </p:cNvPr>
          <p:cNvPicPr>
            <a:picLocks noChangeAspect="1"/>
          </p:cNvPicPr>
          <p:nvPr/>
        </p:nvPicPr>
        <p:blipFill>
          <a:blip r:embed="rId13" cstate="print"/>
          <a:stretch>
            <a:fillRect/>
          </a:stretch>
        </p:blipFill>
        <p:spPr>
          <a:xfrm>
            <a:off x="1316194" y="1262483"/>
            <a:ext cx="371888" cy="408467"/>
          </a:xfrm>
          <a:prstGeom prst="rect">
            <a:avLst/>
          </a:prstGeom>
        </p:spPr>
      </p:pic>
      <p:pic>
        <p:nvPicPr>
          <p:cNvPr id="5" name="Picture 4">
            <a:extLst>
              <a:ext uri="{FF2B5EF4-FFF2-40B4-BE49-F238E27FC236}">
                <a16:creationId xmlns:a16="http://schemas.microsoft.com/office/drawing/2014/main" id="{DAB87E2E-579B-4D26-A833-56612ED708E5}"/>
              </a:ext>
            </a:extLst>
          </p:cNvPr>
          <p:cNvPicPr>
            <a:picLocks noChangeAspect="1"/>
          </p:cNvPicPr>
          <p:nvPr/>
        </p:nvPicPr>
        <p:blipFill>
          <a:blip r:embed="rId13" cstate="print"/>
          <a:stretch>
            <a:fillRect/>
          </a:stretch>
        </p:blipFill>
        <p:spPr>
          <a:xfrm>
            <a:off x="1407957" y="3052774"/>
            <a:ext cx="371888" cy="408467"/>
          </a:xfrm>
          <a:prstGeom prst="rect">
            <a:avLst/>
          </a:prstGeom>
        </p:spPr>
      </p:pic>
      <p:pic>
        <p:nvPicPr>
          <p:cNvPr id="9" name="Picture 8">
            <a:extLst>
              <a:ext uri="{FF2B5EF4-FFF2-40B4-BE49-F238E27FC236}">
                <a16:creationId xmlns:a16="http://schemas.microsoft.com/office/drawing/2014/main" id="{9A5784AA-1760-47F3-843D-1973B6C8FAC6}"/>
              </a:ext>
            </a:extLst>
          </p:cNvPr>
          <p:cNvPicPr>
            <a:picLocks noChangeAspect="1"/>
          </p:cNvPicPr>
          <p:nvPr/>
        </p:nvPicPr>
        <p:blipFill>
          <a:blip r:embed="rId14" cstate="print"/>
          <a:stretch>
            <a:fillRect/>
          </a:stretch>
        </p:blipFill>
        <p:spPr>
          <a:xfrm>
            <a:off x="7360454" y="5920736"/>
            <a:ext cx="353599" cy="548688"/>
          </a:xfrm>
          <a:prstGeom prst="rect">
            <a:avLst/>
          </a:prstGeom>
        </p:spPr>
      </p:pic>
      <p:sp>
        <p:nvSpPr>
          <p:cNvPr id="37" name="Rectangle 36">
            <a:extLst>
              <a:ext uri="{FF2B5EF4-FFF2-40B4-BE49-F238E27FC236}">
                <a16:creationId xmlns:a16="http://schemas.microsoft.com/office/drawing/2014/main" id="{401CAC96-007C-44CF-8CF4-5E49529B25FF}"/>
              </a:ext>
            </a:extLst>
          </p:cNvPr>
          <p:cNvSpPr/>
          <p:nvPr/>
        </p:nvSpPr>
        <p:spPr>
          <a:xfrm>
            <a:off x="1215205" y="4548196"/>
            <a:ext cx="537327" cy="923330"/>
          </a:xfrm>
          <a:prstGeom prst="rect">
            <a:avLst/>
          </a:prstGeom>
        </p:spPr>
        <p:txBody>
          <a:bodyPr wrap="none">
            <a:spAutoFit/>
          </a:bodyPr>
          <a:lstStyle/>
          <a:p>
            <a:pPr lvl="0" algn="ctr"/>
            <a:r>
              <a:rPr lang="en-US" sz="5400" b="1" spc="50" dirty="0">
                <a:ln w="9525" cmpd="sng">
                  <a:solidFill>
                    <a:srgbClr val="30ACEC"/>
                  </a:solidFill>
                  <a:prstDash val="solid"/>
                </a:ln>
                <a:solidFill>
                  <a:srgbClr val="70AD47">
                    <a:tint val="1000"/>
                  </a:srgbClr>
                </a:solidFill>
                <a:effectLst>
                  <a:glow rad="38100">
                    <a:srgbClr val="30ACEC">
                      <a:alpha val="40000"/>
                    </a:srgbClr>
                  </a:glow>
                </a:effectLst>
              </a:rPr>
              <a:t>2</a:t>
            </a:r>
          </a:p>
        </p:txBody>
      </p:sp>
      <p:pic>
        <p:nvPicPr>
          <p:cNvPr id="22" name="Picture 21">
            <a:extLst>
              <a:ext uri="{FF2B5EF4-FFF2-40B4-BE49-F238E27FC236}">
                <a16:creationId xmlns:a16="http://schemas.microsoft.com/office/drawing/2014/main" id="{ECAC09FB-134D-4A9A-9FA6-50BECC445F76}"/>
              </a:ext>
            </a:extLst>
          </p:cNvPr>
          <p:cNvPicPr>
            <a:picLocks noChangeAspect="1"/>
          </p:cNvPicPr>
          <p:nvPr/>
        </p:nvPicPr>
        <p:blipFill>
          <a:blip r:embed="rId15" cstate="print"/>
          <a:stretch>
            <a:fillRect/>
          </a:stretch>
        </p:blipFill>
        <p:spPr>
          <a:xfrm>
            <a:off x="11000107" y="939992"/>
            <a:ext cx="536494" cy="920576"/>
          </a:xfrm>
          <a:prstGeom prst="rect">
            <a:avLst/>
          </a:prstGeom>
        </p:spPr>
      </p:pic>
      <p:pic>
        <p:nvPicPr>
          <p:cNvPr id="23" name="Picture 22">
            <a:extLst>
              <a:ext uri="{FF2B5EF4-FFF2-40B4-BE49-F238E27FC236}">
                <a16:creationId xmlns:a16="http://schemas.microsoft.com/office/drawing/2014/main" id="{6FB1AA94-5A28-445C-969A-838AA13F6FA9}"/>
              </a:ext>
            </a:extLst>
          </p:cNvPr>
          <p:cNvPicPr>
            <a:picLocks noChangeAspect="1"/>
          </p:cNvPicPr>
          <p:nvPr/>
        </p:nvPicPr>
        <p:blipFill>
          <a:blip r:embed="rId15" cstate="print"/>
          <a:stretch>
            <a:fillRect/>
          </a:stretch>
        </p:blipFill>
        <p:spPr>
          <a:xfrm>
            <a:off x="10944122" y="2854446"/>
            <a:ext cx="536494" cy="920576"/>
          </a:xfrm>
          <a:prstGeom prst="rect">
            <a:avLst/>
          </a:prstGeom>
        </p:spPr>
      </p:pic>
      <p:pic>
        <p:nvPicPr>
          <p:cNvPr id="38" name="Picture 37">
            <a:extLst>
              <a:ext uri="{FF2B5EF4-FFF2-40B4-BE49-F238E27FC236}">
                <a16:creationId xmlns:a16="http://schemas.microsoft.com/office/drawing/2014/main" id="{67A93039-BD6C-4512-BE67-F0BCC1E186ED}"/>
              </a:ext>
            </a:extLst>
          </p:cNvPr>
          <p:cNvPicPr>
            <a:picLocks noChangeAspect="1"/>
          </p:cNvPicPr>
          <p:nvPr/>
        </p:nvPicPr>
        <p:blipFill>
          <a:blip r:embed="rId15" cstate="print"/>
          <a:stretch>
            <a:fillRect/>
          </a:stretch>
        </p:blipFill>
        <p:spPr>
          <a:xfrm>
            <a:off x="11277190" y="4569928"/>
            <a:ext cx="536494" cy="920576"/>
          </a:xfrm>
          <a:prstGeom prst="rect">
            <a:avLst/>
          </a:prstGeom>
        </p:spPr>
      </p:pic>
      <p:pic>
        <p:nvPicPr>
          <p:cNvPr id="39" name="Picture 38">
            <a:extLst>
              <a:ext uri="{FF2B5EF4-FFF2-40B4-BE49-F238E27FC236}">
                <a16:creationId xmlns:a16="http://schemas.microsoft.com/office/drawing/2014/main" id="{401D32CF-0B1D-406F-84D0-994C99FC27DE}"/>
              </a:ext>
            </a:extLst>
          </p:cNvPr>
          <p:cNvPicPr>
            <a:picLocks noChangeAspect="1"/>
          </p:cNvPicPr>
          <p:nvPr/>
        </p:nvPicPr>
        <p:blipFill>
          <a:blip r:embed="rId15" cstate="print"/>
          <a:stretch>
            <a:fillRect/>
          </a:stretch>
        </p:blipFill>
        <p:spPr>
          <a:xfrm>
            <a:off x="3226047" y="5780291"/>
            <a:ext cx="536494" cy="920576"/>
          </a:xfrm>
          <a:prstGeom prst="rect">
            <a:avLst/>
          </a:prstGeom>
        </p:spPr>
      </p:pic>
      <p:pic>
        <p:nvPicPr>
          <p:cNvPr id="40" name="Picture 39">
            <a:extLst>
              <a:ext uri="{FF2B5EF4-FFF2-40B4-BE49-F238E27FC236}">
                <a16:creationId xmlns:a16="http://schemas.microsoft.com/office/drawing/2014/main" id="{C9242592-552C-4B61-A1CA-BECEE90F6D03}"/>
              </a:ext>
            </a:extLst>
          </p:cNvPr>
          <p:cNvPicPr>
            <a:picLocks noChangeAspect="1"/>
          </p:cNvPicPr>
          <p:nvPr/>
        </p:nvPicPr>
        <p:blipFill>
          <a:blip r:embed="rId15" cstate="print"/>
          <a:stretch>
            <a:fillRect/>
          </a:stretch>
        </p:blipFill>
        <p:spPr>
          <a:xfrm>
            <a:off x="4785396" y="5824820"/>
            <a:ext cx="536494" cy="920576"/>
          </a:xfrm>
          <a:prstGeom prst="rect">
            <a:avLst/>
          </a:prstGeom>
        </p:spPr>
      </p:pic>
      <p:pic>
        <p:nvPicPr>
          <p:cNvPr id="41" name="Picture 40">
            <a:extLst>
              <a:ext uri="{FF2B5EF4-FFF2-40B4-BE49-F238E27FC236}">
                <a16:creationId xmlns:a16="http://schemas.microsoft.com/office/drawing/2014/main" id="{B96FBFD5-007C-45DF-94AA-B320A0DC0584}"/>
              </a:ext>
            </a:extLst>
          </p:cNvPr>
          <p:cNvPicPr>
            <a:picLocks noChangeAspect="1"/>
          </p:cNvPicPr>
          <p:nvPr/>
        </p:nvPicPr>
        <p:blipFill>
          <a:blip r:embed="rId14" cstate="print"/>
          <a:stretch>
            <a:fillRect/>
          </a:stretch>
        </p:blipFill>
        <p:spPr>
          <a:xfrm>
            <a:off x="9042113" y="5996365"/>
            <a:ext cx="353599" cy="548688"/>
          </a:xfrm>
          <a:prstGeom prst="rect">
            <a:avLst/>
          </a:prstGeom>
        </p:spPr>
      </p:pic>
    </p:spTree>
    <p:extLst>
      <p:ext uri="{BB962C8B-B14F-4D97-AF65-F5344CB8AC3E}">
        <p14:creationId xmlns:p14="http://schemas.microsoft.com/office/powerpoint/2010/main" val="411550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1"/>
                                        </p:tgtEl>
                                      </p:cBhvr>
                                    </p:animEffect>
                                    <p:set>
                                      <p:cBhvr>
                                        <p:cTn id="10" dur="1" fill="hold">
                                          <p:stCondLst>
                                            <p:cond delay="499"/>
                                          </p:stCondLst>
                                        </p:cTn>
                                        <p:tgtEl>
                                          <p:spTgt spid="2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4"/>
                                        </p:tgtEl>
                                      </p:cBhvr>
                                    </p:animEffect>
                                    <p:set>
                                      <p:cBhvr>
                                        <p:cTn id="13" dur="1" fill="hold">
                                          <p:stCondLst>
                                            <p:cond delay="499"/>
                                          </p:stCondLst>
                                        </p:cTn>
                                        <p:tgtEl>
                                          <p:spTgt spid="24"/>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9"/>
                                        </p:tgtEl>
                                      </p:cBhvr>
                                    </p:animEffect>
                                    <p:set>
                                      <p:cBhvr>
                                        <p:cTn id="19" dur="1" fill="hold">
                                          <p:stCondLst>
                                            <p:cond delay="499"/>
                                          </p:stCondLst>
                                        </p:cTn>
                                        <p:tgtEl>
                                          <p:spTgt spid="29"/>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0"/>
                                        </p:tgtEl>
                                      </p:cBhvr>
                                    </p:animEffect>
                                    <p:set>
                                      <p:cBhvr>
                                        <p:cTn id="22" dur="1" fill="hold">
                                          <p:stCondLst>
                                            <p:cond delay="499"/>
                                          </p:stCondLst>
                                        </p:cTn>
                                        <p:tgtEl>
                                          <p:spTgt spid="30"/>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1"/>
                                        </p:tgtEl>
                                      </p:cBhvr>
                                    </p:animEffect>
                                    <p:set>
                                      <p:cBhvr>
                                        <p:cTn id="25" dur="1" fill="hold">
                                          <p:stCondLst>
                                            <p:cond delay="499"/>
                                          </p:stCondLst>
                                        </p:cTn>
                                        <p:tgtEl>
                                          <p:spTgt spid="31"/>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27"/>
                                        </p:tgtEl>
                                      </p:cBhvr>
                                    </p:animEffect>
                                    <p:set>
                                      <p:cBhvr>
                                        <p:cTn id="28" dur="1" fill="hold">
                                          <p:stCondLst>
                                            <p:cond delay="499"/>
                                          </p:stCondLst>
                                        </p:cTn>
                                        <p:tgtEl>
                                          <p:spTgt spid="27"/>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26"/>
                                        </p:tgtEl>
                                      </p:cBhvr>
                                    </p:animEffect>
                                    <p:set>
                                      <p:cBhvr>
                                        <p:cTn id="31" dur="1" fill="hold">
                                          <p:stCondLst>
                                            <p:cond delay="499"/>
                                          </p:stCondLst>
                                        </p:cTn>
                                        <p:tgtEl>
                                          <p:spTgt spid="26"/>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25"/>
                                        </p:tgtEl>
                                      </p:cBhvr>
                                    </p:animEffect>
                                    <p:set>
                                      <p:cBhvr>
                                        <p:cTn id="34" dur="1" fill="hold">
                                          <p:stCondLst>
                                            <p:cond delay="499"/>
                                          </p:stCondLst>
                                        </p:cTn>
                                        <p:tgtEl>
                                          <p:spTgt spid="25"/>
                                        </p:tgtEl>
                                        <p:attrNameLst>
                                          <p:attrName>style.visibility</p:attrName>
                                        </p:attrNameLst>
                                      </p:cBhvr>
                                      <p:to>
                                        <p:strVal val="hidden"/>
                                      </p:to>
                                    </p:se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500"/>
                                        <p:tgtEl>
                                          <p:spTgt spid="4"/>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par>
                          <p:cTn id="43" fill="hold">
                            <p:stCondLst>
                              <p:cond delay="1500"/>
                            </p:stCondLst>
                            <p:childTnLst>
                              <p:par>
                                <p:cTn id="44" presetID="10" presetClass="entr" presetSubtype="0" fill="hold" grpId="0" nodeType="after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childTnLst>
                          </p:cTn>
                        </p:par>
                        <p:par>
                          <p:cTn id="47" fill="hold">
                            <p:stCondLst>
                              <p:cond delay="2000"/>
                            </p:stCondLst>
                            <p:childTnLst>
                              <p:par>
                                <p:cTn id="48" presetID="10" presetClass="entr" presetSubtype="0" fill="hold" nodeType="after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childTnLst>
                          </p:cTn>
                        </p:par>
                        <p:par>
                          <p:cTn id="51" fill="hold">
                            <p:stCondLst>
                              <p:cond delay="2500"/>
                            </p:stCondLst>
                            <p:childTnLst>
                              <p:par>
                                <p:cTn id="52" presetID="10" presetClass="entr" presetSubtype="0" fill="hold" nodeType="after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childTnLst>
                          </p:cTn>
                        </p:par>
                        <p:par>
                          <p:cTn id="55" fill="hold">
                            <p:stCondLst>
                              <p:cond delay="3000"/>
                            </p:stCondLst>
                            <p:childTnLst>
                              <p:par>
                                <p:cTn id="56" presetID="10" presetClass="entr" presetSubtype="0" fill="hold" nodeType="afterEffect">
                                  <p:stCondLst>
                                    <p:cond delay="0"/>
                                  </p:stCondLst>
                                  <p:childTnLst>
                                    <p:set>
                                      <p:cBhvr>
                                        <p:cTn id="57" dur="1" fill="hold">
                                          <p:stCondLst>
                                            <p:cond delay="0"/>
                                          </p:stCondLst>
                                        </p:cTn>
                                        <p:tgtEl>
                                          <p:spTgt spid="38"/>
                                        </p:tgtEl>
                                        <p:attrNameLst>
                                          <p:attrName>style.visibility</p:attrName>
                                        </p:attrNameLst>
                                      </p:cBhvr>
                                      <p:to>
                                        <p:strVal val="visible"/>
                                      </p:to>
                                    </p:set>
                                    <p:animEffect transition="in" filter="fade">
                                      <p:cBhvr>
                                        <p:cTn id="58" dur="500"/>
                                        <p:tgtEl>
                                          <p:spTgt spid="38"/>
                                        </p:tgtEl>
                                      </p:cBhvr>
                                    </p:animEffect>
                                  </p:childTnLst>
                                </p:cTn>
                              </p:par>
                            </p:childTnLst>
                          </p:cTn>
                        </p:par>
                        <p:par>
                          <p:cTn id="59" fill="hold">
                            <p:stCondLst>
                              <p:cond delay="3500"/>
                            </p:stCondLst>
                            <p:childTnLst>
                              <p:par>
                                <p:cTn id="60" presetID="10" presetClass="entr" presetSubtype="0" fill="hold" nodeType="afterEffect">
                                  <p:stCondLst>
                                    <p:cond delay="0"/>
                                  </p:stCondLst>
                                  <p:childTnLst>
                                    <p:set>
                                      <p:cBhvr>
                                        <p:cTn id="61" dur="1" fill="hold">
                                          <p:stCondLst>
                                            <p:cond delay="0"/>
                                          </p:stCondLst>
                                        </p:cTn>
                                        <p:tgtEl>
                                          <p:spTgt spid="39"/>
                                        </p:tgtEl>
                                        <p:attrNameLst>
                                          <p:attrName>style.visibility</p:attrName>
                                        </p:attrNameLst>
                                      </p:cBhvr>
                                      <p:to>
                                        <p:strVal val="visible"/>
                                      </p:to>
                                    </p:set>
                                    <p:animEffect transition="in" filter="fade">
                                      <p:cBhvr>
                                        <p:cTn id="62" dur="500"/>
                                        <p:tgtEl>
                                          <p:spTgt spid="39"/>
                                        </p:tgtEl>
                                      </p:cBhvr>
                                    </p:animEffect>
                                  </p:childTnLst>
                                </p:cTn>
                              </p:par>
                            </p:childTnLst>
                          </p:cTn>
                        </p:par>
                        <p:par>
                          <p:cTn id="63" fill="hold">
                            <p:stCondLst>
                              <p:cond delay="4000"/>
                            </p:stCondLst>
                            <p:childTnLst>
                              <p:par>
                                <p:cTn id="64" presetID="10" presetClass="entr" presetSubtype="0" fill="hold" nodeType="afterEffect">
                                  <p:stCondLst>
                                    <p:cond delay="0"/>
                                  </p:stCondLst>
                                  <p:childTnLst>
                                    <p:set>
                                      <p:cBhvr>
                                        <p:cTn id="65" dur="1" fill="hold">
                                          <p:stCondLst>
                                            <p:cond delay="0"/>
                                          </p:stCondLst>
                                        </p:cTn>
                                        <p:tgtEl>
                                          <p:spTgt spid="40"/>
                                        </p:tgtEl>
                                        <p:attrNameLst>
                                          <p:attrName>style.visibility</p:attrName>
                                        </p:attrNameLst>
                                      </p:cBhvr>
                                      <p:to>
                                        <p:strVal val="visible"/>
                                      </p:to>
                                    </p:set>
                                    <p:animEffect transition="in" filter="fade">
                                      <p:cBhvr>
                                        <p:cTn id="66" dur="500"/>
                                        <p:tgtEl>
                                          <p:spTgt spid="40"/>
                                        </p:tgtEl>
                                      </p:cBhvr>
                                    </p:animEffect>
                                  </p:childTnLst>
                                </p:cTn>
                              </p:par>
                            </p:childTnLst>
                          </p:cTn>
                        </p:par>
                        <p:par>
                          <p:cTn id="67" fill="hold">
                            <p:stCondLst>
                              <p:cond delay="4500"/>
                            </p:stCondLst>
                            <p:childTnLst>
                              <p:par>
                                <p:cTn id="68" presetID="10" presetClass="entr" presetSubtype="0" fill="hold" nodeType="after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childTnLst>
                          </p:cTn>
                        </p:par>
                        <p:par>
                          <p:cTn id="71" fill="hold">
                            <p:stCondLst>
                              <p:cond delay="5000"/>
                            </p:stCondLst>
                            <p:childTnLst>
                              <p:par>
                                <p:cTn id="72" presetID="10" presetClass="entr" presetSubtype="0" fill="hold" nodeType="afterEffect">
                                  <p:stCondLst>
                                    <p:cond delay="0"/>
                                  </p:stCondLst>
                                  <p:childTnLst>
                                    <p:set>
                                      <p:cBhvr>
                                        <p:cTn id="73" dur="1" fill="hold">
                                          <p:stCondLst>
                                            <p:cond delay="0"/>
                                          </p:stCondLst>
                                        </p:cTn>
                                        <p:tgtEl>
                                          <p:spTgt spid="41"/>
                                        </p:tgtEl>
                                        <p:attrNameLst>
                                          <p:attrName>style.visibility</p:attrName>
                                        </p:attrNameLst>
                                      </p:cBhvr>
                                      <p:to>
                                        <p:strVal val="visible"/>
                                      </p:to>
                                    </p:set>
                                    <p:animEffect transition="in" filter="fade">
                                      <p:cBhvr>
                                        <p:cTn id="74"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P spid="25" grpId="0"/>
      <p:bldP spid="26" grpId="0"/>
      <p:bldP spid="27" grpId="0"/>
      <p:bldP spid="28" grpId="0"/>
      <p:bldP spid="29" grpId="0"/>
      <p:bldP spid="30" grpId="0"/>
      <p:bldP spid="31" grpId="0"/>
      <p:bldP spid="3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2C07D-C610-416A-8909-2104592D7711}"/>
              </a:ext>
            </a:extLst>
          </p:cNvPr>
          <p:cNvSpPr>
            <a:spLocks noGrp="1"/>
          </p:cNvSpPr>
          <p:nvPr>
            <p:ph type="title"/>
          </p:nvPr>
        </p:nvSpPr>
        <p:spPr>
          <a:xfrm>
            <a:off x="4514382" y="-184499"/>
            <a:ext cx="10018713" cy="1752599"/>
          </a:xfrm>
        </p:spPr>
        <p:txBody>
          <a:bodyPr/>
          <a:lstStyle/>
          <a:p>
            <a:r>
              <a:rPr lang="en-US" dirty="0"/>
              <a:t>Top ten directors</a:t>
            </a:r>
          </a:p>
        </p:txBody>
      </p:sp>
      <p:sp>
        <p:nvSpPr>
          <p:cNvPr id="4" name="Text Placeholder 3">
            <a:extLst>
              <a:ext uri="{FF2B5EF4-FFF2-40B4-BE49-F238E27FC236}">
                <a16:creationId xmlns:a16="http://schemas.microsoft.com/office/drawing/2014/main" id="{258EA05B-1FF7-4FDA-9B73-4E321BF2A610}"/>
              </a:ext>
            </a:extLst>
          </p:cNvPr>
          <p:cNvSpPr>
            <a:spLocks noGrp="1"/>
          </p:cNvSpPr>
          <p:nvPr>
            <p:ph type="body" idx="1"/>
          </p:nvPr>
        </p:nvSpPr>
        <p:spPr>
          <a:xfrm>
            <a:off x="7337208" y="1660175"/>
            <a:ext cx="4607188" cy="576262"/>
          </a:xfrm>
        </p:spPr>
        <p:txBody>
          <a:bodyPr/>
          <a:lstStyle/>
          <a:p>
            <a:r>
              <a:rPr lang="en-US" sz="2000" dirty="0"/>
              <a:t>The list of directors that made the most movies in 10 years period.</a:t>
            </a:r>
          </a:p>
          <a:p>
            <a:endParaRPr lang="en-US" dirty="0"/>
          </a:p>
        </p:txBody>
      </p:sp>
      <p:pic>
        <p:nvPicPr>
          <p:cNvPr id="8" name="Content Placeholder 7">
            <a:extLst>
              <a:ext uri="{FF2B5EF4-FFF2-40B4-BE49-F238E27FC236}">
                <a16:creationId xmlns:a16="http://schemas.microsoft.com/office/drawing/2014/main" id="{88C18BAB-6083-4DE8-9827-0399E7B16514}"/>
              </a:ext>
            </a:extLst>
          </p:cNvPr>
          <p:cNvPicPr>
            <a:picLocks noGrp="1" noChangeAspect="1"/>
          </p:cNvPicPr>
          <p:nvPr>
            <p:ph sz="half" idx="2"/>
          </p:nvPr>
        </p:nvPicPr>
        <p:blipFill>
          <a:blip r:embed="rId3" cstate="print"/>
          <a:stretch>
            <a:fillRect/>
          </a:stretch>
        </p:blipFill>
        <p:spPr>
          <a:xfrm>
            <a:off x="7209811" y="1660175"/>
            <a:ext cx="3963888" cy="4154372"/>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F23CB463-916F-4B6C-8636-8E8FC4E00E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10983" y="176982"/>
            <a:ext cx="1391118" cy="1391118"/>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F246A13A-7C7F-414B-95C0-DC32FB8ABD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5116" y="1660176"/>
            <a:ext cx="1073984" cy="1729296"/>
          </a:xfrm>
          <a:prstGeom prst="rect">
            <a:avLst/>
          </a:prstGeom>
          <a:ln>
            <a:noFill/>
          </a:ln>
          <a:effectLst>
            <a:outerShdw blurRad="190500" algn="tl" rotWithShape="0">
              <a:srgbClr val="000000">
                <a:alpha val="70000"/>
              </a:srgbClr>
            </a:outerShdw>
          </a:effectLst>
        </p:spPr>
      </p:pic>
      <p:pic>
        <p:nvPicPr>
          <p:cNvPr id="10" name="Picture 9">
            <a:extLst>
              <a:ext uri="{FF2B5EF4-FFF2-40B4-BE49-F238E27FC236}">
                <a16:creationId xmlns:a16="http://schemas.microsoft.com/office/drawing/2014/main" id="{0F64DC53-7AF9-4B9E-B765-ADCCAC17EBF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8159" r="20240"/>
          <a:stretch/>
        </p:blipFill>
        <p:spPr>
          <a:xfrm>
            <a:off x="1821983" y="1675023"/>
            <a:ext cx="1778000" cy="1714449"/>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B9D6071E-675B-4688-8B6B-1BA00FE7603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25288" r="27928"/>
          <a:stretch/>
        </p:blipFill>
        <p:spPr>
          <a:xfrm>
            <a:off x="3727381" y="1660175"/>
            <a:ext cx="1069262" cy="1711927"/>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5FF3381D-B8B4-4220-A086-DE1FFD1426F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3264" r="22641"/>
          <a:stretch/>
        </p:blipFill>
        <p:spPr>
          <a:xfrm>
            <a:off x="5008936" y="1837340"/>
            <a:ext cx="1154159" cy="1493520"/>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39C8F662-4A1A-47AD-932C-E517F79E020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7972" y="3705362"/>
            <a:ext cx="1301750" cy="1627188"/>
          </a:xfrm>
          <a:prstGeom prst="rect">
            <a:avLst/>
          </a:prstGeom>
          <a:ln>
            <a:noFill/>
          </a:ln>
          <a:effectLst>
            <a:outerShdw blurRad="190500" algn="tl" rotWithShape="0">
              <a:srgbClr val="000000">
                <a:alpha val="70000"/>
              </a:srgbClr>
            </a:outerShdw>
          </a:effectLst>
        </p:spPr>
      </p:pic>
      <p:pic>
        <p:nvPicPr>
          <p:cNvPr id="18" name="Picture 17">
            <a:extLst>
              <a:ext uri="{FF2B5EF4-FFF2-40B4-BE49-F238E27FC236}">
                <a16:creationId xmlns:a16="http://schemas.microsoft.com/office/drawing/2014/main" id="{34A6424B-1F08-48CE-9D2E-1AE8C48607C2}"/>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4209" r="24464"/>
          <a:stretch/>
        </p:blipFill>
        <p:spPr>
          <a:xfrm>
            <a:off x="5826781" y="3737361"/>
            <a:ext cx="1180905" cy="1714500"/>
          </a:xfrm>
          <a:prstGeom prst="rect">
            <a:avLst/>
          </a:prstGeom>
          <a:ln>
            <a:noFill/>
          </a:ln>
          <a:effectLst>
            <a:outerShdw blurRad="190500" algn="tl" rotWithShape="0">
              <a:srgbClr val="000000">
                <a:alpha val="70000"/>
              </a:srgbClr>
            </a:outerShdw>
          </a:effectLst>
        </p:spPr>
      </p:pic>
      <p:pic>
        <p:nvPicPr>
          <p:cNvPr id="19" name="Picture 18">
            <a:extLst>
              <a:ext uri="{FF2B5EF4-FFF2-40B4-BE49-F238E27FC236}">
                <a16:creationId xmlns:a16="http://schemas.microsoft.com/office/drawing/2014/main" id="{7AA7D106-DDF5-45C7-BA05-14B993F6F08A}"/>
              </a:ext>
            </a:extLst>
          </p:cNvPr>
          <p:cNvPicPr>
            <a:picLocks noChangeAspect="1"/>
          </p:cNvPicPr>
          <p:nvPr/>
        </p:nvPicPr>
        <p:blipFill>
          <a:blip r:embed="rId11" cstate="print"/>
          <a:stretch>
            <a:fillRect/>
          </a:stretch>
        </p:blipFill>
        <p:spPr>
          <a:xfrm>
            <a:off x="4401500" y="3737361"/>
            <a:ext cx="1309167" cy="1939280"/>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185AC091-D490-4816-8DA0-FBC3A55C4FF2}"/>
              </a:ext>
            </a:extLst>
          </p:cNvPr>
          <p:cNvPicPr>
            <a:picLocks noChangeAspect="1"/>
          </p:cNvPicPr>
          <p:nvPr/>
        </p:nvPicPr>
        <p:blipFill>
          <a:blip r:embed="rId12" cstate="print"/>
          <a:stretch>
            <a:fillRect/>
          </a:stretch>
        </p:blipFill>
        <p:spPr>
          <a:xfrm>
            <a:off x="2900830" y="3678731"/>
            <a:ext cx="1345122" cy="1992541"/>
          </a:xfrm>
          <a:prstGeom prst="rect">
            <a:avLst/>
          </a:prstGeom>
          <a:ln>
            <a:noFill/>
          </a:ln>
          <a:effectLst>
            <a:outerShdw blurRad="190500" algn="tl" rotWithShape="0">
              <a:srgbClr val="000000">
                <a:alpha val="70000"/>
              </a:srgbClr>
            </a:outerShdw>
          </a:effectLst>
        </p:spPr>
      </p:pic>
      <p:sp>
        <p:nvSpPr>
          <p:cNvPr id="21" name="Rectangle 20">
            <a:extLst>
              <a:ext uri="{FF2B5EF4-FFF2-40B4-BE49-F238E27FC236}">
                <a16:creationId xmlns:a16="http://schemas.microsoft.com/office/drawing/2014/main" id="{DB7676CE-9E6E-4189-952B-CF2CF7B2D467}"/>
              </a:ext>
            </a:extLst>
          </p:cNvPr>
          <p:cNvSpPr/>
          <p:nvPr/>
        </p:nvSpPr>
        <p:spPr>
          <a:xfrm>
            <a:off x="3580328" y="751693"/>
            <a:ext cx="534121"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1</a:t>
            </a:r>
          </a:p>
        </p:txBody>
      </p:sp>
      <p:sp>
        <p:nvSpPr>
          <p:cNvPr id="22" name="Rectangle 21">
            <a:extLst>
              <a:ext uri="{FF2B5EF4-FFF2-40B4-BE49-F238E27FC236}">
                <a16:creationId xmlns:a16="http://schemas.microsoft.com/office/drawing/2014/main" id="{247665E1-EC3E-447E-B37C-B93BC6F771F6}"/>
              </a:ext>
            </a:extLst>
          </p:cNvPr>
          <p:cNvSpPr/>
          <p:nvPr/>
        </p:nvSpPr>
        <p:spPr>
          <a:xfrm>
            <a:off x="1212223" y="2658267"/>
            <a:ext cx="537328"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pic>
        <p:nvPicPr>
          <p:cNvPr id="23" name="Picture 22">
            <a:extLst>
              <a:ext uri="{FF2B5EF4-FFF2-40B4-BE49-F238E27FC236}">
                <a16:creationId xmlns:a16="http://schemas.microsoft.com/office/drawing/2014/main" id="{26205908-B426-4112-B339-7EC37A9A8B6F}"/>
              </a:ext>
            </a:extLst>
          </p:cNvPr>
          <p:cNvPicPr>
            <a:picLocks noChangeAspect="1"/>
          </p:cNvPicPr>
          <p:nvPr/>
        </p:nvPicPr>
        <p:blipFill>
          <a:blip r:embed="rId13" cstate="print"/>
          <a:stretch>
            <a:fillRect/>
          </a:stretch>
        </p:blipFill>
        <p:spPr>
          <a:xfrm>
            <a:off x="3234191" y="2916279"/>
            <a:ext cx="365792" cy="407307"/>
          </a:xfrm>
          <a:prstGeom prst="rect">
            <a:avLst/>
          </a:prstGeom>
        </p:spPr>
      </p:pic>
      <p:pic>
        <p:nvPicPr>
          <p:cNvPr id="24" name="Picture 23">
            <a:extLst>
              <a:ext uri="{FF2B5EF4-FFF2-40B4-BE49-F238E27FC236}">
                <a16:creationId xmlns:a16="http://schemas.microsoft.com/office/drawing/2014/main" id="{A3AC1C65-20B4-4B71-B91D-9951CE4EA210}"/>
              </a:ext>
            </a:extLst>
          </p:cNvPr>
          <p:cNvPicPr>
            <a:picLocks noChangeAspect="1"/>
          </p:cNvPicPr>
          <p:nvPr/>
        </p:nvPicPr>
        <p:blipFill>
          <a:blip r:embed="rId13" cstate="print"/>
          <a:stretch>
            <a:fillRect/>
          </a:stretch>
        </p:blipFill>
        <p:spPr>
          <a:xfrm>
            <a:off x="4389335" y="2934927"/>
            <a:ext cx="365792" cy="414564"/>
          </a:xfrm>
          <a:prstGeom prst="rect">
            <a:avLst/>
          </a:prstGeom>
        </p:spPr>
      </p:pic>
      <p:pic>
        <p:nvPicPr>
          <p:cNvPr id="25" name="Picture 24">
            <a:extLst>
              <a:ext uri="{FF2B5EF4-FFF2-40B4-BE49-F238E27FC236}">
                <a16:creationId xmlns:a16="http://schemas.microsoft.com/office/drawing/2014/main" id="{1A7AAFD2-CCFE-4DA9-8B89-1BEBF473E64B}"/>
              </a:ext>
            </a:extLst>
          </p:cNvPr>
          <p:cNvPicPr>
            <a:picLocks noChangeAspect="1"/>
          </p:cNvPicPr>
          <p:nvPr/>
        </p:nvPicPr>
        <p:blipFill>
          <a:blip r:embed="rId13" cstate="print"/>
          <a:stretch>
            <a:fillRect/>
          </a:stretch>
        </p:blipFill>
        <p:spPr>
          <a:xfrm>
            <a:off x="5691129" y="2842274"/>
            <a:ext cx="365792" cy="414564"/>
          </a:xfrm>
          <a:prstGeom prst="rect">
            <a:avLst/>
          </a:prstGeom>
        </p:spPr>
      </p:pic>
      <p:sp>
        <p:nvSpPr>
          <p:cNvPr id="27" name="Rectangle 26">
            <a:extLst>
              <a:ext uri="{FF2B5EF4-FFF2-40B4-BE49-F238E27FC236}">
                <a16:creationId xmlns:a16="http://schemas.microsoft.com/office/drawing/2014/main" id="{518700B5-7DF5-43FC-BB2D-CFC099AD6A2F}"/>
              </a:ext>
            </a:extLst>
          </p:cNvPr>
          <p:cNvSpPr/>
          <p:nvPr/>
        </p:nvSpPr>
        <p:spPr>
          <a:xfrm>
            <a:off x="815169" y="4409220"/>
            <a:ext cx="529312" cy="923330"/>
          </a:xfrm>
          <a:prstGeom prst="rect">
            <a:avLst/>
          </a:prstGeom>
          <a:noFill/>
        </p:spPr>
        <p:txBody>
          <a:bodyPr wrap="none" lIns="91440" tIns="45720" rIns="91440" bIns="45720">
            <a:spAutoFit/>
          </a:bodyPr>
          <a:lstStyle/>
          <a:p>
            <a:pPr algn="ctr"/>
            <a:r>
              <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pic>
        <p:nvPicPr>
          <p:cNvPr id="28" name="Picture 27">
            <a:extLst>
              <a:ext uri="{FF2B5EF4-FFF2-40B4-BE49-F238E27FC236}">
                <a16:creationId xmlns:a16="http://schemas.microsoft.com/office/drawing/2014/main" id="{00EECA3A-3A0C-41EB-8956-7CB59B59BCCA}"/>
              </a:ext>
            </a:extLst>
          </p:cNvPr>
          <p:cNvPicPr>
            <a:picLocks noChangeAspect="1"/>
          </p:cNvPicPr>
          <p:nvPr/>
        </p:nvPicPr>
        <p:blipFill>
          <a:blip r:embed="rId14" cstate="print"/>
          <a:stretch>
            <a:fillRect/>
          </a:stretch>
        </p:blipFill>
        <p:spPr>
          <a:xfrm>
            <a:off x="3761085" y="4777327"/>
            <a:ext cx="524301" cy="920576"/>
          </a:xfrm>
          <a:prstGeom prst="rect">
            <a:avLst/>
          </a:prstGeom>
        </p:spPr>
      </p:pic>
      <p:pic>
        <p:nvPicPr>
          <p:cNvPr id="29" name="Picture 28">
            <a:extLst>
              <a:ext uri="{FF2B5EF4-FFF2-40B4-BE49-F238E27FC236}">
                <a16:creationId xmlns:a16="http://schemas.microsoft.com/office/drawing/2014/main" id="{FA71D633-035C-436B-90C0-D4CDA0F9AF11}"/>
              </a:ext>
            </a:extLst>
          </p:cNvPr>
          <p:cNvPicPr>
            <a:picLocks noChangeAspect="1"/>
          </p:cNvPicPr>
          <p:nvPr/>
        </p:nvPicPr>
        <p:blipFill>
          <a:blip r:embed="rId14" cstate="print"/>
          <a:stretch>
            <a:fillRect/>
          </a:stretch>
        </p:blipFill>
        <p:spPr>
          <a:xfrm>
            <a:off x="5206179" y="4767617"/>
            <a:ext cx="524301" cy="920576"/>
          </a:xfrm>
          <a:prstGeom prst="rect">
            <a:avLst/>
          </a:prstGeom>
        </p:spPr>
      </p:pic>
      <p:pic>
        <p:nvPicPr>
          <p:cNvPr id="30" name="Picture 29">
            <a:extLst>
              <a:ext uri="{FF2B5EF4-FFF2-40B4-BE49-F238E27FC236}">
                <a16:creationId xmlns:a16="http://schemas.microsoft.com/office/drawing/2014/main" id="{3E9CA3FE-2F3D-437E-98C9-C4BC53A26380}"/>
              </a:ext>
            </a:extLst>
          </p:cNvPr>
          <p:cNvPicPr>
            <a:picLocks noChangeAspect="1"/>
          </p:cNvPicPr>
          <p:nvPr/>
        </p:nvPicPr>
        <p:blipFill>
          <a:blip r:embed="rId14" cstate="print"/>
          <a:stretch>
            <a:fillRect/>
          </a:stretch>
        </p:blipFill>
        <p:spPr>
          <a:xfrm>
            <a:off x="6543684" y="4496458"/>
            <a:ext cx="524301" cy="920576"/>
          </a:xfrm>
          <a:prstGeom prst="rect">
            <a:avLst/>
          </a:prstGeom>
        </p:spPr>
      </p:pic>
      <p:pic>
        <p:nvPicPr>
          <p:cNvPr id="31" name="Picture 30">
            <a:extLst>
              <a:ext uri="{FF2B5EF4-FFF2-40B4-BE49-F238E27FC236}">
                <a16:creationId xmlns:a16="http://schemas.microsoft.com/office/drawing/2014/main" id="{D214AE6A-3A8F-4B54-BB0F-5DE8D14D18FE}"/>
              </a:ext>
            </a:extLst>
          </p:cNvPr>
          <p:cNvPicPr>
            <a:picLocks noChangeAspect="1"/>
          </p:cNvPicPr>
          <p:nvPr/>
        </p:nvPicPr>
        <p:blipFill>
          <a:blip r:embed="rId15" cstate="print"/>
          <a:stretch>
            <a:fillRect/>
          </a:stretch>
        </p:blipFill>
        <p:spPr>
          <a:xfrm>
            <a:off x="1546250" y="3673052"/>
            <a:ext cx="1205741" cy="1786074"/>
          </a:xfrm>
          <a:prstGeom prst="rect">
            <a:avLst/>
          </a:prstGeom>
        </p:spPr>
      </p:pic>
      <p:pic>
        <p:nvPicPr>
          <p:cNvPr id="32" name="Picture 31">
            <a:extLst>
              <a:ext uri="{FF2B5EF4-FFF2-40B4-BE49-F238E27FC236}">
                <a16:creationId xmlns:a16="http://schemas.microsoft.com/office/drawing/2014/main" id="{96F4805B-D75F-4A40-BA0D-7A751B1382E7}"/>
              </a:ext>
            </a:extLst>
          </p:cNvPr>
          <p:cNvPicPr>
            <a:picLocks noChangeAspect="1"/>
          </p:cNvPicPr>
          <p:nvPr/>
        </p:nvPicPr>
        <p:blipFill>
          <a:blip r:embed="rId14" cstate="print"/>
          <a:stretch>
            <a:fillRect/>
          </a:stretch>
        </p:blipFill>
        <p:spPr>
          <a:xfrm>
            <a:off x="2149120" y="4538550"/>
            <a:ext cx="524301" cy="920576"/>
          </a:xfrm>
          <a:prstGeom prst="rect">
            <a:avLst/>
          </a:prstGeom>
        </p:spPr>
      </p:pic>
    </p:spTree>
    <p:extLst>
      <p:ext uri="{BB962C8B-B14F-4D97-AF65-F5344CB8AC3E}">
        <p14:creationId xmlns:p14="http://schemas.microsoft.com/office/powerpoint/2010/main" val="34704048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5516A-D7CC-43CB-8BEE-50D1D44C966F}"/>
              </a:ext>
            </a:extLst>
          </p:cNvPr>
          <p:cNvSpPr>
            <a:spLocks noGrp="1"/>
          </p:cNvSpPr>
          <p:nvPr>
            <p:ph type="title"/>
          </p:nvPr>
        </p:nvSpPr>
        <p:spPr>
          <a:xfrm>
            <a:off x="1265943" y="-339751"/>
            <a:ext cx="10018713" cy="1752599"/>
          </a:xfrm>
        </p:spPr>
        <p:txBody>
          <a:bodyPr/>
          <a:lstStyle/>
          <a:p>
            <a:r>
              <a:rPr lang="en-US" dirty="0"/>
              <a:t>Genre by count</a:t>
            </a:r>
          </a:p>
        </p:txBody>
      </p:sp>
      <p:pic>
        <p:nvPicPr>
          <p:cNvPr id="6" name="Picture 5">
            <a:extLst>
              <a:ext uri="{FF2B5EF4-FFF2-40B4-BE49-F238E27FC236}">
                <a16:creationId xmlns:a16="http://schemas.microsoft.com/office/drawing/2014/main" id="{2E50BEDB-1119-4E6A-A460-7B75ACF18062}"/>
              </a:ext>
            </a:extLst>
          </p:cNvPr>
          <p:cNvPicPr>
            <a:picLocks noChangeAspect="1"/>
          </p:cNvPicPr>
          <p:nvPr/>
        </p:nvPicPr>
        <p:blipFill>
          <a:blip r:embed="rId2" cstate="print"/>
          <a:stretch>
            <a:fillRect/>
          </a:stretch>
        </p:blipFill>
        <p:spPr>
          <a:xfrm>
            <a:off x="964295" y="1059227"/>
            <a:ext cx="7102478" cy="5798773"/>
          </a:xfrm>
          <a:prstGeom prst="rect">
            <a:avLst/>
          </a:prstGeom>
        </p:spPr>
      </p:pic>
      <p:sp>
        <p:nvSpPr>
          <p:cNvPr id="7" name="Content Placeholder 6">
            <a:extLst>
              <a:ext uri="{FF2B5EF4-FFF2-40B4-BE49-F238E27FC236}">
                <a16:creationId xmlns:a16="http://schemas.microsoft.com/office/drawing/2014/main" id="{6869BCF5-4709-44BD-870A-77FAC2ED93D6}"/>
              </a:ext>
            </a:extLst>
          </p:cNvPr>
          <p:cNvSpPr>
            <a:spLocks noGrp="1"/>
          </p:cNvSpPr>
          <p:nvPr>
            <p:ph idx="1"/>
          </p:nvPr>
        </p:nvSpPr>
        <p:spPr>
          <a:xfrm>
            <a:off x="8368420" y="1059227"/>
            <a:ext cx="3596271" cy="5589546"/>
          </a:xfrm>
        </p:spPr>
        <p:txBody>
          <a:bodyPr/>
          <a:lstStyle/>
          <a:p>
            <a:endParaRPr lang="en-US" dirty="0"/>
          </a:p>
        </p:txBody>
      </p:sp>
    </p:spTree>
    <p:extLst>
      <p:ext uri="{BB962C8B-B14F-4D97-AF65-F5344CB8AC3E}">
        <p14:creationId xmlns:p14="http://schemas.microsoft.com/office/powerpoint/2010/main" val="2525561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19664-51B6-4875-9BF6-5892BB19BBEE}"/>
              </a:ext>
            </a:extLst>
          </p:cNvPr>
          <p:cNvSpPr>
            <a:spLocks noGrp="1"/>
          </p:cNvSpPr>
          <p:nvPr>
            <p:ph type="title"/>
          </p:nvPr>
        </p:nvSpPr>
        <p:spPr/>
        <p:txBody>
          <a:bodyPr/>
          <a:lstStyle/>
          <a:p>
            <a:r>
              <a:rPr lang="en-US" dirty="0"/>
              <a:t>Meta score VS ranking</a:t>
            </a:r>
            <a:br>
              <a:rPr lang="en-US" dirty="0"/>
            </a:br>
            <a:r>
              <a:rPr lang="en-US" dirty="0"/>
              <a:t>critic V users</a:t>
            </a:r>
          </a:p>
        </p:txBody>
      </p:sp>
      <p:pic>
        <p:nvPicPr>
          <p:cNvPr id="11" name="Content Placeholder 10">
            <a:extLst>
              <a:ext uri="{FF2B5EF4-FFF2-40B4-BE49-F238E27FC236}">
                <a16:creationId xmlns:a16="http://schemas.microsoft.com/office/drawing/2014/main" id="{7DE511D0-4BB8-4BC0-A14A-F01AF8C04A3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206388" y="2352152"/>
            <a:ext cx="6202349" cy="4134899"/>
          </a:xfrm>
        </p:spPr>
      </p:pic>
    </p:spTree>
    <p:extLst>
      <p:ext uri="{BB962C8B-B14F-4D97-AF65-F5344CB8AC3E}">
        <p14:creationId xmlns:p14="http://schemas.microsoft.com/office/powerpoint/2010/main" val="39536516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A2899-8B20-4779-848B-C69897720004}"/>
              </a:ext>
            </a:extLst>
          </p:cNvPr>
          <p:cNvSpPr>
            <a:spLocks noGrp="1"/>
          </p:cNvSpPr>
          <p:nvPr>
            <p:ph type="title"/>
          </p:nvPr>
        </p:nvSpPr>
        <p:spPr/>
        <p:txBody>
          <a:bodyPr/>
          <a:lstStyle/>
          <a:p>
            <a:r>
              <a:rPr lang="en-US" dirty="0"/>
              <a:t>T-test findings</a:t>
            </a:r>
          </a:p>
        </p:txBody>
      </p:sp>
      <p:sp>
        <p:nvSpPr>
          <p:cNvPr id="3" name="Content Placeholder 2">
            <a:extLst>
              <a:ext uri="{FF2B5EF4-FFF2-40B4-BE49-F238E27FC236}">
                <a16:creationId xmlns:a16="http://schemas.microsoft.com/office/drawing/2014/main" id="{ECAB2160-6DB8-42FF-A5F8-BD581C81F8FF}"/>
              </a:ext>
            </a:extLst>
          </p:cNvPr>
          <p:cNvSpPr>
            <a:spLocks noGrp="1"/>
          </p:cNvSpPr>
          <p:nvPr>
            <p:ph idx="1"/>
          </p:nvPr>
        </p:nvSpPr>
        <p:spPr/>
        <p:txBody>
          <a:bodyPr/>
          <a:lstStyle/>
          <a:p>
            <a:r>
              <a:rPr lang="en-US" dirty="0"/>
              <a:t>Because the p value was less than </a:t>
            </a:r>
            <a:r>
              <a:rPr lang="el-GR" dirty="0"/>
              <a:t>α</a:t>
            </a:r>
            <a:r>
              <a:rPr lang="en-US" dirty="0"/>
              <a:t> </a:t>
            </a:r>
          </a:p>
          <a:p>
            <a:r>
              <a:rPr lang="en-US" dirty="0"/>
              <a:t>Able to reject the null</a:t>
            </a:r>
          </a:p>
          <a:p>
            <a:r>
              <a:rPr lang="en-US" dirty="0"/>
              <a:t>Rating and meta score are not the same.</a:t>
            </a:r>
          </a:p>
          <a:p>
            <a:r>
              <a:rPr lang="en-US" dirty="0"/>
              <a:t>critiques and user have different rating systems for what makes a movie good or not.</a:t>
            </a:r>
          </a:p>
        </p:txBody>
      </p:sp>
    </p:spTree>
    <p:extLst>
      <p:ext uri="{BB962C8B-B14F-4D97-AF65-F5344CB8AC3E}">
        <p14:creationId xmlns:p14="http://schemas.microsoft.com/office/powerpoint/2010/main" val="3039740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6906-6036-4FAA-8735-998EB6986125}"/>
              </a:ext>
            </a:extLst>
          </p:cNvPr>
          <p:cNvSpPr>
            <a:spLocks noGrp="1"/>
          </p:cNvSpPr>
          <p:nvPr>
            <p:ph type="title"/>
          </p:nvPr>
        </p:nvSpPr>
        <p:spPr>
          <a:xfrm>
            <a:off x="1257903" y="-186745"/>
            <a:ext cx="10018713" cy="839217"/>
          </a:xfrm>
        </p:spPr>
        <p:txBody>
          <a:bodyPr/>
          <a:lstStyle/>
          <a:p>
            <a:r>
              <a:rPr lang="en-US" dirty="0"/>
              <a:t>Runtime vs Revenue by Rating </a:t>
            </a:r>
          </a:p>
        </p:txBody>
      </p:sp>
      <p:sp>
        <p:nvSpPr>
          <p:cNvPr id="3" name="Content Placeholder 2">
            <a:extLst>
              <a:ext uri="{FF2B5EF4-FFF2-40B4-BE49-F238E27FC236}">
                <a16:creationId xmlns:a16="http://schemas.microsoft.com/office/drawing/2014/main" id="{A6FD7A71-2F0A-4578-ACFE-579B9BC03B89}"/>
              </a:ext>
            </a:extLst>
          </p:cNvPr>
          <p:cNvSpPr>
            <a:spLocks noGrp="1"/>
          </p:cNvSpPr>
          <p:nvPr>
            <p:ph idx="1"/>
          </p:nvPr>
        </p:nvSpPr>
        <p:spPr>
          <a:xfrm>
            <a:off x="794930" y="5234676"/>
            <a:ext cx="10018713" cy="3124201"/>
          </a:xfrm>
        </p:spPr>
        <p:txBody>
          <a:bodyPr/>
          <a:lstStyle/>
          <a:p>
            <a:endParaRPr lang="en-US" dirty="0"/>
          </a:p>
        </p:txBody>
      </p:sp>
      <p:pic>
        <p:nvPicPr>
          <p:cNvPr id="4" name="Picture 3" descr="C:\Users\lukgo\AppData\Local\Microsoft\Windows\INetCache\Content.MSO\5CCFAA17.tmp">
            <a:extLst>
              <a:ext uri="{FF2B5EF4-FFF2-40B4-BE49-F238E27FC236}">
                <a16:creationId xmlns:a16="http://schemas.microsoft.com/office/drawing/2014/main" id="{B4C0D6DD-A2BC-4495-8AE5-1FF803521799}"/>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7903" y="3951779"/>
            <a:ext cx="3225395" cy="2598994"/>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5" name="Picture 4" descr="C:\Users\lukgo\AppData\Local\Microsoft\Windows\INetCache\Content.MSO\2C58F33D.tmp">
            <a:extLst>
              <a:ext uri="{FF2B5EF4-FFF2-40B4-BE49-F238E27FC236}">
                <a16:creationId xmlns:a16="http://schemas.microsoft.com/office/drawing/2014/main" id="{674D069F-43B0-45E9-851D-9BB2772F6C0E}"/>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57904" y="754926"/>
            <a:ext cx="3225395" cy="2598994"/>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6CF29FC7-55AF-4067-871F-4D16C14B7E2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46944" y="3897503"/>
            <a:ext cx="3119845" cy="2641145"/>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id="{5A7CD811-14FD-40B1-8660-BEAE2339E2A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46945" y="684646"/>
            <a:ext cx="3119845" cy="2652674"/>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8" name="Picture 7" descr="C:\Users\lukgo\AppData\Local\Microsoft\Windows\INetCache\Content.MSO\FDEBE3BF.tmp">
            <a:extLst>
              <a:ext uri="{FF2B5EF4-FFF2-40B4-BE49-F238E27FC236}">
                <a16:creationId xmlns:a16="http://schemas.microsoft.com/office/drawing/2014/main" id="{DEA6AF8E-D139-41E1-8C4A-4E730F4C799A}"/>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624348" y="3833257"/>
            <a:ext cx="3225395" cy="2769636"/>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0" name="Picture 9" descr="C:\Users\lukgo\AppData\Local\Microsoft\Windows\INetCache\Content.MSO\61736325.tmp">
            <a:extLst>
              <a:ext uri="{FF2B5EF4-FFF2-40B4-BE49-F238E27FC236}">
                <a16:creationId xmlns:a16="http://schemas.microsoft.com/office/drawing/2014/main" id="{C32DBB00-8E75-47AA-BFC4-C41D3216528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504032" y="626165"/>
            <a:ext cx="3225395" cy="2711155"/>
          </a:xfrm>
          <a:prstGeom prst="roundRect">
            <a:avLst>
              <a:gd name="adj" fmla="val 4167"/>
            </a:avLst>
          </a:prstGeom>
          <a:solidFill>
            <a:srgbClr val="FFFFFF"/>
          </a:solidFill>
          <a:ln w="7620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id="{40AFAEE6-B4D1-4EC9-AE27-5825673EFA67}"/>
              </a:ext>
            </a:extLst>
          </p:cNvPr>
          <p:cNvPicPr>
            <a:picLocks noChangeAspect="1"/>
          </p:cNvPicPr>
          <p:nvPr/>
        </p:nvPicPr>
        <p:blipFill>
          <a:blip r:embed="rId9" cstate="print"/>
          <a:stretch>
            <a:fillRect/>
          </a:stretch>
        </p:blipFill>
        <p:spPr>
          <a:xfrm>
            <a:off x="1671762" y="3256692"/>
            <a:ext cx="2609314" cy="646232"/>
          </a:xfrm>
          <a:prstGeom prst="rect">
            <a:avLst/>
          </a:prstGeom>
        </p:spPr>
      </p:pic>
      <p:sp>
        <p:nvSpPr>
          <p:cNvPr id="13" name="Rectangle 12">
            <a:extLst>
              <a:ext uri="{FF2B5EF4-FFF2-40B4-BE49-F238E27FC236}">
                <a16:creationId xmlns:a16="http://schemas.microsoft.com/office/drawing/2014/main" id="{09471546-F55F-4F0F-88C4-3BC7BD6FF747}"/>
              </a:ext>
            </a:extLst>
          </p:cNvPr>
          <p:cNvSpPr/>
          <p:nvPr/>
        </p:nvSpPr>
        <p:spPr>
          <a:xfrm>
            <a:off x="5361953" y="3224169"/>
            <a:ext cx="2585964" cy="707886"/>
          </a:xfrm>
          <a:prstGeom prst="rect">
            <a:avLst/>
          </a:prstGeom>
          <a:noFill/>
        </p:spPr>
        <p:txBody>
          <a:bodyPr wrap="none" lIns="91440" tIns="45720" rIns="91440" bIns="45720">
            <a:spAutoFit/>
          </a:bodyPr>
          <a:lstStyle/>
          <a:p>
            <a:pPr algn="ctr"/>
            <a:r>
              <a:rPr lang="en-US" sz="4000" b="1" cap="none" spc="50" dirty="0">
                <a:ln w="9525" cmpd="sng">
                  <a:solidFill>
                    <a:schemeClr val="accent1"/>
                  </a:solidFill>
                  <a:prstDash val="solid"/>
                </a:ln>
                <a:solidFill>
                  <a:srgbClr val="70AD47">
                    <a:tint val="1000"/>
                  </a:srgbClr>
                </a:solidFill>
                <a:effectLst>
                  <a:glow rad="38100">
                    <a:schemeClr val="accent1">
                      <a:alpha val="40000"/>
                    </a:schemeClr>
                  </a:glow>
                </a:effectLst>
              </a:rPr>
              <a:t>Animation</a:t>
            </a:r>
          </a:p>
        </p:txBody>
      </p:sp>
      <p:sp>
        <p:nvSpPr>
          <p:cNvPr id="14" name="Rectangle 13">
            <a:extLst>
              <a:ext uri="{FF2B5EF4-FFF2-40B4-BE49-F238E27FC236}">
                <a16:creationId xmlns:a16="http://schemas.microsoft.com/office/drawing/2014/main" id="{BD29B28F-A985-445E-B025-67848FE3216D}"/>
              </a:ext>
            </a:extLst>
          </p:cNvPr>
          <p:cNvSpPr/>
          <p:nvPr/>
        </p:nvSpPr>
        <p:spPr>
          <a:xfrm>
            <a:off x="9379278" y="3189617"/>
            <a:ext cx="1715534" cy="707886"/>
          </a:xfrm>
          <a:prstGeom prst="rect">
            <a:avLst/>
          </a:prstGeom>
        </p:spPr>
        <p:txBody>
          <a:bodyPr wrap="none">
            <a:spAutoFit/>
          </a:bodyPr>
          <a:lstStyle/>
          <a:p>
            <a:pPr lvl="0" algn="ctr"/>
            <a:r>
              <a:rPr lang="en-US" sz="4000" b="1" spc="50" dirty="0">
                <a:ln w="9525" cmpd="sng">
                  <a:solidFill>
                    <a:srgbClr val="30ACEC"/>
                  </a:solidFill>
                  <a:prstDash val="solid"/>
                </a:ln>
                <a:solidFill>
                  <a:srgbClr val="70AD47">
                    <a:tint val="1000"/>
                  </a:srgbClr>
                </a:solidFill>
                <a:effectLst>
                  <a:glow rad="38100">
                    <a:srgbClr val="30ACEC">
                      <a:alpha val="40000"/>
                    </a:srgbClr>
                  </a:glow>
                </a:effectLst>
              </a:rPr>
              <a:t>Drama</a:t>
            </a:r>
          </a:p>
        </p:txBody>
      </p:sp>
      <p:sp>
        <p:nvSpPr>
          <p:cNvPr id="15" name="Rectangle 14">
            <a:extLst>
              <a:ext uri="{FF2B5EF4-FFF2-40B4-BE49-F238E27FC236}">
                <a16:creationId xmlns:a16="http://schemas.microsoft.com/office/drawing/2014/main" id="{AFA054AB-741C-45BD-B8B4-E6BEAB3AFE7C}"/>
              </a:ext>
            </a:extLst>
          </p:cNvPr>
          <p:cNvSpPr/>
          <p:nvPr/>
        </p:nvSpPr>
        <p:spPr>
          <a:xfrm rot="16200000">
            <a:off x="3627389" y="5038612"/>
            <a:ext cx="2131224" cy="707886"/>
          </a:xfrm>
          <a:prstGeom prst="rect">
            <a:avLst/>
          </a:prstGeom>
        </p:spPr>
        <p:txBody>
          <a:bodyPr wrap="none">
            <a:spAutoFit/>
          </a:bodyPr>
          <a:lstStyle/>
          <a:p>
            <a:pPr lvl="0" algn="ctr"/>
            <a:r>
              <a:rPr lang="en-US" sz="4000" b="1" spc="50" dirty="0">
                <a:ln w="9525" cmpd="sng">
                  <a:solidFill>
                    <a:srgbClr val="30ACEC"/>
                  </a:solidFill>
                  <a:prstDash val="solid"/>
                </a:ln>
                <a:solidFill>
                  <a:srgbClr val="70AD47">
                    <a:tint val="1000"/>
                  </a:srgbClr>
                </a:solidFill>
                <a:effectLst>
                  <a:glow rad="38100">
                    <a:srgbClr val="30ACEC">
                      <a:alpha val="40000"/>
                    </a:srgbClr>
                  </a:glow>
                </a:effectLst>
              </a:rPr>
              <a:t>Runtime</a:t>
            </a:r>
          </a:p>
        </p:txBody>
      </p:sp>
      <p:sp>
        <p:nvSpPr>
          <p:cNvPr id="16" name="Rectangle 15">
            <a:extLst>
              <a:ext uri="{FF2B5EF4-FFF2-40B4-BE49-F238E27FC236}">
                <a16:creationId xmlns:a16="http://schemas.microsoft.com/office/drawing/2014/main" id="{CEF6B0E2-B7CD-4C5E-9389-AC34B85E0925}"/>
              </a:ext>
            </a:extLst>
          </p:cNvPr>
          <p:cNvSpPr/>
          <p:nvPr/>
        </p:nvSpPr>
        <p:spPr>
          <a:xfrm rot="16200000">
            <a:off x="3386277" y="1785453"/>
            <a:ext cx="2740557" cy="461665"/>
          </a:xfrm>
          <a:prstGeom prst="rect">
            <a:avLst/>
          </a:prstGeom>
        </p:spPr>
        <p:txBody>
          <a:bodyPr wrap="none">
            <a:spAutoFit/>
          </a:bodyPr>
          <a:lstStyle/>
          <a:p>
            <a:pPr lvl="0" algn="ctr"/>
            <a:r>
              <a:rPr lang="en-US" sz="2400" b="1" spc="50" dirty="0">
                <a:ln w="9525" cmpd="sng">
                  <a:solidFill>
                    <a:srgbClr val="30ACEC"/>
                  </a:solidFill>
                  <a:prstDash val="solid"/>
                </a:ln>
                <a:solidFill>
                  <a:srgbClr val="70AD47">
                    <a:tint val="1000"/>
                  </a:srgbClr>
                </a:solidFill>
                <a:effectLst>
                  <a:glow rad="38100">
                    <a:srgbClr val="30ACEC">
                      <a:alpha val="40000"/>
                    </a:srgbClr>
                  </a:glow>
                </a:effectLst>
              </a:rPr>
              <a:t>Revenue (millions)</a:t>
            </a:r>
          </a:p>
        </p:txBody>
      </p:sp>
    </p:spTree>
    <p:extLst>
      <p:ext uri="{BB962C8B-B14F-4D97-AF65-F5344CB8AC3E}">
        <p14:creationId xmlns:p14="http://schemas.microsoft.com/office/powerpoint/2010/main" val="3754960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73C86-4B1E-4142-9330-37D6C8B925B9}"/>
              </a:ext>
            </a:extLst>
          </p:cNvPr>
          <p:cNvSpPr>
            <a:spLocks noGrp="1"/>
          </p:cNvSpPr>
          <p:nvPr>
            <p:ph type="title"/>
          </p:nvPr>
        </p:nvSpPr>
        <p:spPr>
          <a:xfrm>
            <a:off x="1484310" y="168442"/>
            <a:ext cx="10018713" cy="705851"/>
          </a:xfrm>
        </p:spPr>
        <p:txBody>
          <a:bodyPr/>
          <a:lstStyle/>
          <a:p>
            <a:r>
              <a:rPr lang="en-US" dirty="0"/>
              <a:t>Conclusion</a:t>
            </a:r>
          </a:p>
        </p:txBody>
      </p:sp>
      <p:sp>
        <p:nvSpPr>
          <p:cNvPr id="3" name="Content Placeholder 2">
            <a:extLst>
              <a:ext uri="{FF2B5EF4-FFF2-40B4-BE49-F238E27FC236}">
                <a16:creationId xmlns:a16="http://schemas.microsoft.com/office/drawing/2014/main" id="{F3FB2CEF-7E60-4608-B86A-6FBBB0D56678}"/>
              </a:ext>
            </a:extLst>
          </p:cNvPr>
          <p:cNvSpPr>
            <a:spLocks noGrp="1"/>
          </p:cNvSpPr>
          <p:nvPr>
            <p:ph idx="1"/>
          </p:nvPr>
        </p:nvSpPr>
        <p:spPr>
          <a:xfrm>
            <a:off x="1484310" y="874293"/>
            <a:ext cx="10018713" cy="4916907"/>
          </a:xfrm>
        </p:spPr>
        <p:txBody>
          <a:bodyPr>
            <a:normAutofit/>
          </a:bodyPr>
          <a:lstStyle/>
          <a:p>
            <a:pPr lvl="0">
              <a:buClr>
                <a:srgbClr val="30ACEC">
                  <a:lumMod val="75000"/>
                </a:srgbClr>
              </a:buClr>
            </a:pPr>
            <a:r>
              <a:rPr lang="en-US" sz="2200" dirty="0">
                <a:solidFill>
                  <a:prstClr val="black"/>
                </a:solidFill>
              </a:rPr>
              <a:t>What is the be best movies according to revenue? </a:t>
            </a:r>
          </a:p>
          <a:p>
            <a:pPr lvl="1">
              <a:buClr>
                <a:srgbClr val="30ACEC">
                  <a:lumMod val="75000"/>
                </a:srgbClr>
              </a:buClr>
            </a:pPr>
            <a:r>
              <a:rPr lang="en-US" dirty="0"/>
              <a:t>In the dataset, the movie that brought in the most millions of dollars is the movie “Star Wars: Episode VII – The Force Awakens” with 936.66 million dollars released in 2015.</a:t>
            </a:r>
            <a:endParaRPr lang="en-US" sz="1800" dirty="0">
              <a:solidFill>
                <a:prstClr val="black"/>
              </a:solidFill>
            </a:endParaRPr>
          </a:p>
          <a:p>
            <a:pPr lvl="0">
              <a:buClr>
                <a:srgbClr val="30ACEC">
                  <a:lumMod val="75000"/>
                </a:srgbClr>
              </a:buClr>
            </a:pPr>
            <a:r>
              <a:rPr lang="en-US" sz="2200" dirty="0">
                <a:solidFill>
                  <a:prstClr val="black"/>
                </a:solidFill>
              </a:rPr>
              <a:t>What is the average rating for movies? 6.2</a:t>
            </a:r>
          </a:p>
          <a:p>
            <a:pPr lvl="0">
              <a:buClr>
                <a:srgbClr val="30ACEC">
                  <a:lumMod val="75000"/>
                </a:srgbClr>
              </a:buClr>
            </a:pPr>
            <a:r>
              <a:rPr lang="en-US" sz="2200" dirty="0">
                <a:solidFill>
                  <a:prstClr val="black"/>
                </a:solidFill>
              </a:rPr>
              <a:t>then what would be a good or bad movie rating score (rating or </a:t>
            </a:r>
            <a:r>
              <a:rPr lang="en-US" sz="2200" dirty="0" err="1">
                <a:solidFill>
                  <a:prstClr val="black"/>
                </a:solidFill>
              </a:rPr>
              <a:t>metascore</a:t>
            </a:r>
            <a:r>
              <a:rPr lang="en-US" sz="2200" dirty="0">
                <a:solidFill>
                  <a:prstClr val="black"/>
                </a:solidFill>
              </a:rPr>
              <a:t>)?</a:t>
            </a:r>
          </a:p>
          <a:p>
            <a:pPr lvl="0">
              <a:buClr>
                <a:srgbClr val="30ACEC">
                  <a:lumMod val="75000"/>
                </a:srgbClr>
              </a:buClr>
            </a:pPr>
            <a:r>
              <a:rPr lang="en-US" sz="2200" dirty="0">
                <a:solidFill>
                  <a:prstClr val="black"/>
                </a:solidFill>
              </a:rPr>
              <a:t>For rating: Good &gt;=6.7&lt;=bad          </a:t>
            </a:r>
            <a:r>
              <a:rPr lang="en-US" sz="2200" dirty="0" err="1">
                <a:solidFill>
                  <a:prstClr val="black"/>
                </a:solidFill>
              </a:rPr>
              <a:t>metascore</a:t>
            </a:r>
            <a:r>
              <a:rPr lang="en-US" sz="2200" dirty="0">
                <a:solidFill>
                  <a:prstClr val="black"/>
                </a:solidFill>
              </a:rPr>
              <a:t>:       Good &gt;=60 &lt;=bad</a:t>
            </a:r>
          </a:p>
          <a:p>
            <a:pPr lvl="0">
              <a:buClr>
                <a:srgbClr val="30ACEC">
                  <a:lumMod val="75000"/>
                </a:srgbClr>
              </a:buClr>
            </a:pPr>
            <a:r>
              <a:rPr lang="en-US" sz="2200" dirty="0">
                <a:solidFill>
                  <a:prstClr val="black"/>
                </a:solidFill>
              </a:rPr>
              <a:t>Does the length of run time effect a movies rating? No.</a:t>
            </a:r>
          </a:p>
          <a:p>
            <a:endParaRPr lang="en-US" b="1" dirty="0"/>
          </a:p>
        </p:txBody>
      </p:sp>
    </p:spTree>
    <p:extLst>
      <p:ext uri="{BB962C8B-B14F-4D97-AF65-F5344CB8AC3E}">
        <p14:creationId xmlns:p14="http://schemas.microsoft.com/office/powerpoint/2010/main" val="37817357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13B88-EE22-48BC-959D-568A3BCBD36A}"/>
              </a:ext>
            </a:extLst>
          </p:cNvPr>
          <p:cNvSpPr>
            <a:spLocks noGrp="1"/>
          </p:cNvSpPr>
          <p:nvPr>
            <p:ph type="title"/>
          </p:nvPr>
        </p:nvSpPr>
        <p:spPr>
          <a:xfrm>
            <a:off x="-1691137" y="142074"/>
            <a:ext cx="10018713" cy="1752599"/>
          </a:xfrm>
        </p:spPr>
        <p:txBody>
          <a:bodyPr/>
          <a:lstStyle/>
          <a:p>
            <a:r>
              <a:rPr lang="en-US" dirty="0"/>
              <a:t>Post Mortem</a:t>
            </a:r>
          </a:p>
        </p:txBody>
      </p:sp>
      <p:sp>
        <p:nvSpPr>
          <p:cNvPr id="3" name="Content Placeholder 2">
            <a:extLst>
              <a:ext uri="{FF2B5EF4-FFF2-40B4-BE49-F238E27FC236}">
                <a16:creationId xmlns:a16="http://schemas.microsoft.com/office/drawing/2014/main" id="{6D68048C-61CF-4D7E-A1AD-C643133DE5D1}"/>
              </a:ext>
            </a:extLst>
          </p:cNvPr>
          <p:cNvSpPr>
            <a:spLocks noGrp="1"/>
          </p:cNvSpPr>
          <p:nvPr>
            <p:ph idx="1"/>
          </p:nvPr>
        </p:nvSpPr>
        <p:spPr>
          <a:xfrm>
            <a:off x="1436461" y="2878880"/>
            <a:ext cx="4611690" cy="3124201"/>
          </a:xfrm>
        </p:spPr>
        <p:txBody>
          <a:bodyPr>
            <a:normAutofit lnSpcReduction="10000"/>
          </a:bodyPr>
          <a:lstStyle/>
          <a:p>
            <a:r>
              <a:rPr lang="en-US" dirty="0"/>
              <a:t>Our data was limited.</a:t>
            </a:r>
          </a:p>
          <a:p>
            <a:r>
              <a:rPr lang="en-US" dirty="0"/>
              <a:t>How are movie genres categorized?</a:t>
            </a:r>
          </a:p>
          <a:p>
            <a:r>
              <a:rPr lang="en-US" dirty="0"/>
              <a:t>Our next research question was do these results/rankings stand true across all major user voting websites (rotten tomatoes, Fandango, etc.)</a:t>
            </a:r>
          </a:p>
          <a:p>
            <a:endParaRPr lang="en-US" dirty="0"/>
          </a:p>
          <a:p>
            <a:endParaRPr lang="en-US" dirty="0"/>
          </a:p>
        </p:txBody>
      </p:sp>
      <p:pic>
        <p:nvPicPr>
          <p:cNvPr id="6" name="Picture 5"/>
          <p:cNvPicPr>
            <a:picLocks noChangeAspect="1"/>
          </p:cNvPicPr>
          <p:nvPr/>
        </p:nvPicPr>
        <p:blipFill>
          <a:blip r:embed="rId3" cstate="print"/>
          <a:stretch>
            <a:fillRect/>
          </a:stretch>
        </p:blipFill>
        <p:spPr>
          <a:xfrm>
            <a:off x="5033738" y="207930"/>
            <a:ext cx="2028825" cy="1143000"/>
          </a:xfrm>
          <a:prstGeom prst="rect">
            <a:avLst/>
          </a:prstGeom>
        </p:spPr>
      </p:pic>
      <p:pic>
        <p:nvPicPr>
          <p:cNvPr id="7" name="Picture 6"/>
          <p:cNvPicPr>
            <a:picLocks noChangeAspect="1"/>
          </p:cNvPicPr>
          <p:nvPr/>
        </p:nvPicPr>
        <p:blipFill>
          <a:blip r:embed="rId4" cstate="print"/>
          <a:stretch>
            <a:fillRect/>
          </a:stretch>
        </p:blipFill>
        <p:spPr>
          <a:xfrm>
            <a:off x="5033738" y="1542243"/>
            <a:ext cx="2009775" cy="1238250"/>
          </a:xfrm>
          <a:prstGeom prst="rect">
            <a:avLst/>
          </a:prstGeom>
        </p:spPr>
      </p:pic>
      <p:pic>
        <p:nvPicPr>
          <p:cNvPr id="8" name="Picture 7"/>
          <p:cNvPicPr>
            <a:picLocks noChangeAspect="1"/>
          </p:cNvPicPr>
          <p:nvPr/>
        </p:nvPicPr>
        <p:blipFill>
          <a:blip r:embed="rId5" cstate="print"/>
          <a:stretch>
            <a:fillRect/>
          </a:stretch>
        </p:blipFill>
        <p:spPr>
          <a:xfrm>
            <a:off x="7256237" y="1312154"/>
            <a:ext cx="1981200" cy="971550"/>
          </a:xfrm>
          <a:prstGeom prst="rect">
            <a:avLst/>
          </a:prstGeom>
        </p:spPr>
      </p:pic>
      <p:pic>
        <p:nvPicPr>
          <p:cNvPr id="9" name="Picture 8"/>
          <p:cNvPicPr>
            <a:picLocks noChangeAspect="1"/>
          </p:cNvPicPr>
          <p:nvPr/>
        </p:nvPicPr>
        <p:blipFill>
          <a:blip r:embed="rId6" cstate="print"/>
          <a:stretch>
            <a:fillRect/>
          </a:stretch>
        </p:blipFill>
        <p:spPr>
          <a:xfrm>
            <a:off x="7380062" y="180975"/>
            <a:ext cx="1857375" cy="1009650"/>
          </a:xfrm>
          <a:prstGeom prst="rect">
            <a:avLst/>
          </a:prstGeom>
        </p:spPr>
      </p:pic>
      <p:pic>
        <p:nvPicPr>
          <p:cNvPr id="4" name="Picture 3">
            <a:extLst>
              <a:ext uri="{FF2B5EF4-FFF2-40B4-BE49-F238E27FC236}">
                <a16:creationId xmlns:a16="http://schemas.microsoft.com/office/drawing/2014/main" id="{D411F7B7-EF5D-492B-B745-A461AFA5A2E9}"/>
              </a:ext>
            </a:extLst>
          </p:cNvPr>
          <p:cNvPicPr>
            <a:picLocks noChangeAspect="1"/>
          </p:cNvPicPr>
          <p:nvPr/>
        </p:nvPicPr>
        <p:blipFill rotWithShape="1">
          <a:blip r:embed="rId7"/>
          <a:srcRect l="19227" t="44423" r="43957" b="16251"/>
          <a:stretch/>
        </p:blipFill>
        <p:spPr>
          <a:xfrm>
            <a:off x="8308750" y="2428063"/>
            <a:ext cx="3771900" cy="2697005"/>
          </a:xfrm>
          <a:prstGeom prst="rect">
            <a:avLst/>
          </a:prstGeom>
        </p:spPr>
      </p:pic>
      <p:pic>
        <p:nvPicPr>
          <p:cNvPr id="5" name="Picture 4">
            <a:extLst>
              <a:ext uri="{FF2B5EF4-FFF2-40B4-BE49-F238E27FC236}">
                <a16:creationId xmlns:a16="http://schemas.microsoft.com/office/drawing/2014/main" id="{305904A1-659F-499B-A191-2A75F4002713}"/>
              </a:ext>
            </a:extLst>
          </p:cNvPr>
          <p:cNvPicPr>
            <a:picLocks noChangeAspect="1"/>
          </p:cNvPicPr>
          <p:nvPr/>
        </p:nvPicPr>
        <p:blipFill rotWithShape="1">
          <a:blip r:embed="rId8"/>
          <a:srcRect l="4988" t="33611" r="41168" b="44583"/>
          <a:stretch/>
        </p:blipFill>
        <p:spPr>
          <a:xfrm>
            <a:off x="6564085" y="5255369"/>
            <a:ext cx="5516565" cy="1495425"/>
          </a:xfrm>
          <a:prstGeom prst="rect">
            <a:avLst/>
          </a:prstGeom>
        </p:spPr>
      </p:pic>
    </p:spTree>
    <p:extLst>
      <p:ext uri="{BB962C8B-B14F-4D97-AF65-F5344CB8AC3E}">
        <p14:creationId xmlns:p14="http://schemas.microsoft.com/office/powerpoint/2010/main" val="303463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0799D-5F0D-4A91-9783-F19C91184474}"/>
              </a:ext>
            </a:extLst>
          </p:cNvPr>
          <p:cNvSpPr>
            <a:spLocks noGrp="1"/>
          </p:cNvSpPr>
          <p:nvPr>
            <p:ph type="title"/>
          </p:nvPr>
        </p:nvSpPr>
        <p:spPr/>
        <p:txBody>
          <a:bodyPr/>
          <a:lstStyle/>
          <a:p>
            <a:r>
              <a:rPr lang="en-US" b="1" dirty="0"/>
              <a:t>Questions</a:t>
            </a:r>
            <a:br>
              <a:rPr lang="en-US" b="1" dirty="0"/>
            </a:br>
            <a:endParaRPr lang="en-US" dirty="0"/>
          </a:p>
        </p:txBody>
      </p:sp>
      <p:pic>
        <p:nvPicPr>
          <p:cNvPr id="4" name="Picture 3"/>
          <p:cNvPicPr>
            <a:picLocks noChangeAspect="1"/>
          </p:cNvPicPr>
          <p:nvPr/>
        </p:nvPicPr>
        <p:blipFill>
          <a:blip r:embed="rId2" cstate="print"/>
          <a:stretch>
            <a:fillRect/>
          </a:stretch>
        </p:blipFill>
        <p:spPr>
          <a:xfrm>
            <a:off x="4721287" y="1780031"/>
            <a:ext cx="3087690" cy="4546708"/>
          </a:xfrm>
          <a:prstGeom prst="rect">
            <a:avLst/>
          </a:prstGeom>
        </p:spPr>
      </p:pic>
      <p:pic>
        <p:nvPicPr>
          <p:cNvPr id="5" name="Picture 4"/>
          <p:cNvPicPr>
            <a:picLocks noChangeAspect="1"/>
          </p:cNvPicPr>
          <p:nvPr/>
        </p:nvPicPr>
        <p:blipFill>
          <a:blip r:embed="rId3" cstate="print"/>
          <a:stretch>
            <a:fillRect/>
          </a:stretch>
        </p:blipFill>
        <p:spPr>
          <a:xfrm>
            <a:off x="8363584" y="1779964"/>
            <a:ext cx="3139440" cy="4546775"/>
          </a:xfrm>
          <a:prstGeom prst="rect">
            <a:avLst/>
          </a:prstGeom>
        </p:spPr>
      </p:pic>
      <p:pic>
        <p:nvPicPr>
          <p:cNvPr id="6" name="Picture 5"/>
          <p:cNvPicPr>
            <a:picLocks noChangeAspect="1"/>
          </p:cNvPicPr>
          <p:nvPr/>
        </p:nvPicPr>
        <p:blipFill>
          <a:blip r:embed="rId4" cstate="print"/>
          <a:stretch>
            <a:fillRect/>
          </a:stretch>
        </p:blipFill>
        <p:spPr>
          <a:xfrm>
            <a:off x="1301431" y="1780031"/>
            <a:ext cx="3064448" cy="4546708"/>
          </a:xfrm>
          <a:prstGeom prst="rect">
            <a:avLst/>
          </a:prstGeom>
        </p:spPr>
      </p:pic>
    </p:spTree>
    <p:extLst>
      <p:ext uri="{BB962C8B-B14F-4D97-AF65-F5344CB8AC3E}">
        <p14:creationId xmlns:p14="http://schemas.microsoft.com/office/powerpoint/2010/main" val="3381902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D:\profile pictures\imdb copy2.jpg"/>
          <p:cNvPicPr>
            <a:picLocks noChangeAspect="1" noChangeArrowheads="1"/>
          </p:cNvPicPr>
          <p:nvPr/>
        </p:nvPicPr>
        <p:blipFill>
          <a:blip r:embed="rId2" cstate="print"/>
          <a:srcRect/>
          <a:stretch>
            <a:fillRect/>
          </a:stretch>
        </p:blipFill>
        <p:spPr bwMode="auto">
          <a:xfrm>
            <a:off x="0" y="0"/>
            <a:ext cx="12192000" cy="7269763"/>
          </a:xfrm>
          <a:prstGeom prst="rect">
            <a:avLst/>
          </a:prstGeom>
          <a:noFill/>
        </p:spPr>
      </p:pic>
      <p:sp>
        <p:nvSpPr>
          <p:cNvPr id="5" name="Rectangle 4"/>
          <p:cNvSpPr/>
          <p:nvPr/>
        </p:nvSpPr>
        <p:spPr>
          <a:xfrm>
            <a:off x="-1801067" y="5450644"/>
            <a:ext cx="11312973" cy="1077218"/>
          </a:xfrm>
          <a:prstGeom prst="rect">
            <a:avLst/>
          </a:prstGeom>
          <a:noFill/>
        </p:spPr>
        <p:txBody>
          <a:bodyPr wrap="square" lIns="91440" tIns="45720" rIns="91440" bIns="45720">
            <a:spAutoFit/>
          </a:bodyPr>
          <a:lstStyle/>
          <a:p>
            <a:pPr algn="ctr"/>
            <a:r>
              <a:rPr lang="en-US" sz="3200" dirty="0">
                <a:solidFill>
                  <a:schemeClr val="bg1">
                    <a:lumMod val="95000"/>
                  </a:schemeClr>
                </a:solidFill>
                <a:latin typeface="Baskerville Old Face" panose="02020602080505020303" pitchFamily="18" charset="0"/>
              </a:rPr>
              <a:t>An insightful look at IMDB </a:t>
            </a:r>
          </a:p>
          <a:p>
            <a:pPr algn="ctr"/>
            <a:r>
              <a:rPr lang="en-US" sz="3200" dirty="0">
                <a:solidFill>
                  <a:schemeClr val="bg1">
                    <a:lumMod val="95000"/>
                  </a:schemeClr>
                </a:solidFill>
                <a:latin typeface="Baskerville Old Face" panose="02020602080505020303" pitchFamily="18" charset="0"/>
              </a:rPr>
              <a:t>                         data from 2006 and 2016</a:t>
            </a:r>
            <a:endParaRPr lang="en-US" sz="3200" b="1" cap="none" spc="100" dirty="0">
              <a:ln w="18000">
                <a:solidFill>
                  <a:schemeClr val="accent1">
                    <a:satMod val="200000"/>
                    <a:tint val="72000"/>
                  </a:schemeClr>
                </a:solidFill>
                <a:prstDash val="solid"/>
              </a:ln>
              <a:solidFill>
                <a:schemeClr val="bg1">
                  <a:lumMod val="95000"/>
                </a:schemeClr>
              </a:solidFill>
              <a:effectLst>
                <a:outerShdw blurRad="25000" dist="20000" dir="16020000" algn="tl">
                  <a:schemeClr val="accent1">
                    <a:satMod val="200000"/>
                    <a:shade val="1000"/>
                    <a:alpha val="60000"/>
                  </a:scheme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1A4F9-3628-47C5-8FB2-B518BE829205}"/>
              </a:ext>
            </a:extLst>
          </p:cNvPr>
          <p:cNvSpPr>
            <a:spLocks noGrp="1"/>
          </p:cNvSpPr>
          <p:nvPr>
            <p:ph type="title"/>
          </p:nvPr>
        </p:nvSpPr>
        <p:spPr/>
        <p:txBody>
          <a:bodyPr/>
          <a:lstStyle/>
          <a:p>
            <a:r>
              <a:rPr lang="en-US" dirty="0"/>
              <a:t>Motivation &amp; Summary</a:t>
            </a:r>
          </a:p>
        </p:txBody>
      </p:sp>
      <p:sp>
        <p:nvSpPr>
          <p:cNvPr id="3" name="Content Placeholder 2">
            <a:extLst>
              <a:ext uri="{FF2B5EF4-FFF2-40B4-BE49-F238E27FC236}">
                <a16:creationId xmlns:a16="http://schemas.microsoft.com/office/drawing/2014/main" id="{64BA960E-0BC0-4E6A-A2C0-FBCCEFE03482}"/>
              </a:ext>
            </a:extLst>
          </p:cNvPr>
          <p:cNvSpPr>
            <a:spLocks noGrp="1"/>
          </p:cNvSpPr>
          <p:nvPr>
            <p:ph idx="1"/>
          </p:nvPr>
        </p:nvSpPr>
        <p:spPr>
          <a:xfrm>
            <a:off x="1484311" y="1866899"/>
            <a:ext cx="10018713" cy="3124201"/>
          </a:xfrm>
        </p:spPr>
        <p:txBody>
          <a:bodyPr>
            <a:normAutofit/>
          </a:bodyPr>
          <a:lstStyle/>
          <a:p>
            <a:pPr marL="0" indent="0">
              <a:buNone/>
            </a:pPr>
            <a:endParaRPr lang="en-US" dirty="0"/>
          </a:p>
          <a:p>
            <a:r>
              <a:rPr lang="en-US" dirty="0"/>
              <a:t>How do people define a good  movie? What is a good movie?</a:t>
            </a:r>
          </a:p>
          <a:p>
            <a:endParaRPr lang="en-US" dirty="0"/>
          </a:p>
          <a:p>
            <a:r>
              <a:rPr lang="en-US" dirty="0"/>
              <a:t>Our project is to uncover patterns between movies released from 2006 and 2016 and their genres, critic scores, revenue, actors, directors, year, runtime minutes, rating, votes, and </a:t>
            </a:r>
            <a:r>
              <a:rPr lang="en-US" dirty="0" err="1"/>
              <a:t>metascore</a:t>
            </a:r>
            <a:r>
              <a:rPr lang="en-US" dirty="0"/>
              <a:t>. As the data allows.</a:t>
            </a:r>
          </a:p>
          <a:p>
            <a:pPr marL="457200" indent="-457200">
              <a:buFont typeface="+mj-lt"/>
              <a:buAutoNum type="arabicPeriod"/>
            </a:pPr>
            <a:endParaRPr lang="en-US" dirty="0"/>
          </a:p>
          <a:p>
            <a:endParaRPr lang="en-US" dirty="0"/>
          </a:p>
        </p:txBody>
      </p:sp>
    </p:spTree>
    <p:extLst>
      <p:ext uri="{BB962C8B-B14F-4D97-AF65-F5344CB8AC3E}">
        <p14:creationId xmlns:p14="http://schemas.microsoft.com/office/powerpoint/2010/main" val="3416794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5026D-DDD0-4D05-8B21-C6DF47DB5225}"/>
              </a:ext>
            </a:extLst>
          </p:cNvPr>
          <p:cNvSpPr>
            <a:spLocks noGrp="1"/>
          </p:cNvSpPr>
          <p:nvPr>
            <p:ph type="title"/>
          </p:nvPr>
        </p:nvSpPr>
        <p:spPr/>
        <p:txBody>
          <a:bodyPr/>
          <a:lstStyle/>
          <a:p>
            <a:r>
              <a:rPr lang="en-US" dirty="0"/>
              <a:t>Questions &amp; Data</a:t>
            </a:r>
          </a:p>
        </p:txBody>
      </p:sp>
      <p:sp>
        <p:nvSpPr>
          <p:cNvPr id="3" name="Content Placeholder 2">
            <a:extLst>
              <a:ext uri="{FF2B5EF4-FFF2-40B4-BE49-F238E27FC236}">
                <a16:creationId xmlns:a16="http://schemas.microsoft.com/office/drawing/2014/main" id="{DB46430B-4368-43FE-A423-D96AB99618D6}"/>
              </a:ext>
            </a:extLst>
          </p:cNvPr>
          <p:cNvSpPr>
            <a:spLocks noGrp="1"/>
          </p:cNvSpPr>
          <p:nvPr>
            <p:ph idx="1"/>
          </p:nvPr>
        </p:nvSpPr>
        <p:spPr>
          <a:xfrm>
            <a:off x="1484310" y="2066545"/>
            <a:ext cx="10018713" cy="4017264"/>
          </a:xfrm>
        </p:spPr>
        <p:txBody>
          <a:bodyPr>
            <a:normAutofit fontScale="92500"/>
          </a:bodyPr>
          <a:lstStyle/>
          <a:p>
            <a:pPr lvl="0"/>
            <a:r>
              <a:rPr lang="en-US" dirty="0"/>
              <a:t>How much revenue do movies make per a </a:t>
            </a:r>
            <a:r>
              <a:rPr lang="en-US" dirty="0" err="1"/>
              <a:t>genre?year</a:t>
            </a:r>
            <a:r>
              <a:rPr lang="en-US" dirty="0"/>
              <a:t>?</a:t>
            </a:r>
          </a:p>
          <a:p>
            <a:pPr lvl="0"/>
            <a:r>
              <a:rPr lang="en-US" dirty="0"/>
              <a:t>What are the best/top 15 movies according to revenue? Year?</a:t>
            </a:r>
          </a:p>
          <a:p>
            <a:pPr lvl="0"/>
            <a:r>
              <a:rPr lang="en-US" dirty="0"/>
              <a:t>What is the average rating for movies? (by each genre?) then what would be a good or bad movie rating score (rating vs </a:t>
            </a:r>
            <a:r>
              <a:rPr lang="en-US" dirty="0" err="1"/>
              <a:t>metascore</a:t>
            </a:r>
            <a:r>
              <a:rPr lang="en-US" dirty="0"/>
              <a:t>)?</a:t>
            </a:r>
          </a:p>
          <a:p>
            <a:pPr lvl="0"/>
            <a:r>
              <a:rPr lang="en-US" dirty="0"/>
              <a:t>Does the length of run time effect a movies rating?</a:t>
            </a:r>
          </a:p>
          <a:p>
            <a:pPr lvl="0"/>
            <a:r>
              <a:rPr lang="en-US" dirty="0"/>
              <a:t>Is there a relationship between a movies revenue and the rating users give it?</a:t>
            </a:r>
          </a:p>
          <a:p>
            <a:pPr lvl="0"/>
            <a:r>
              <a:rPr lang="en-US" dirty="0"/>
              <a:t>Analyzing the difference between meta score(critiques) and users(rating) </a:t>
            </a:r>
          </a:p>
          <a:p>
            <a:pPr lvl="0"/>
            <a:r>
              <a:rPr lang="en-US" dirty="0"/>
              <a:t>Who are the top directors and actors- actors and directors show up in the most films in this 10 year span</a:t>
            </a:r>
          </a:p>
        </p:txBody>
      </p:sp>
    </p:spTree>
    <p:extLst>
      <p:ext uri="{BB962C8B-B14F-4D97-AF65-F5344CB8AC3E}">
        <p14:creationId xmlns:p14="http://schemas.microsoft.com/office/powerpoint/2010/main" val="2320952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892743" y="-411779"/>
            <a:ext cx="10018713" cy="1752599"/>
          </a:xfrm>
        </p:spPr>
        <p:txBody>
          <a:bodyPr/>
          <a:lstStyle/>
          <a:p>
            <a:r>
              <a:rPr lang="en-US" dirty="0"/>
              <a:t>Data set</a:t>
            </a:r>
          </a:p>
        </p:txBody>
      </p:sp>
      <p:sp>
        <p:nvSpPr>
          <p:cNvPr id="5" name="Content Placeholder 4"/>
          <p:cNvSpPr>
            <a:spLocks noGrp="1"/>
          </p:cNvSpPr>
          <p:nvPr>
            <p:ph sz="half" idx="1"/>
          </p:nvPr>
        </p:nvSpPr>
        <p:spPr>
          <a:xfrm>
            <a:off x="5555079" y="766503"/>
            <a:ext cx="6356378" cy="5502145"/>
          </a:xfrm>
        </p:spPr>
        <p:txBody>
          <a:bodyPr>
            <a:noAutofit/>
          </a:bodyPr>
          <a:lstStyle/>
          <a:p>
            <a:pPr marL="0" indent="0">
              <a:buNone/>
            </a:pPr>
            <a:endParaRPr lang="en-US" dirty="0"/>
          </a:p>
          <a:p>
            <a:pPr lvl="1"/>
            <a:r>
              <a:rPr lang="en-US" sz="1800" dirty="0"/>
              <a:t>Rank-Movie rank order</a:t>
            </a:r>
          </a:p>
          <a:p>
            <a:pPr lvl="1"/>
            <a:r>
              <a:rPr lang="en-US" sz="1800" dirty="0"/>
              <a:t>Title-The title of the film</a:t>
            </a:r>
          </a:p>
          <a:p>
            <a:pPr lvl="1"/>
            <a:r>
              <a:rPr lang="en-US" sz="1800" dirty="0"/>
              <a:t>Genre-A comma-separated list of genres used to classify the film</a:t>
            </a:r>
          </a:p>
          <a:p>
            <a:pPr lvl="1"/>
            <a:r>
              <a:rPr lang="en-US" sz="1800" dirty="0"/>
              <a:t>Description-Brief one-sentence movie summary</a:t>
            </a:r>
          </a:p>
          <a:p>
            <a:pPr lvl="1"/>
            <a:r>
              <a:rPr lang="en-US" sz="1800" dirty="0"/>
              <a:t>Director-The name of the film's director</a:t>
            </a:r>
          </a:p>
          <a:p>
            <a:pPr lvl="1"/>
            <a:r>
              <a:rPr lang="en-US" sz="1800" dirty="0"/>
              <a:t>Actors-A comma-separated list of the main stars of the film</a:t>
            </a:r>
          </a:p>
          <a:p>
            <a:pPr lvl="1"/>
            <a:r>
              <a:rPr lang="en-US" sz="1800" dirty="0"/>
              <a:t>Year-The year that the film released as an integer.</a:t>
            </a:r>
          </a:p>
          <a:p>
            <a:pPr lvl="1"/>
            <a:r>
              <a:rPr lang="en-US" sz="1800" dirty="0"/>
              <a:t>Runtime (Minutes)-The duration of the film in minutes.</a:t>
            </a:r>
          </a:p>
          <a:p>
            <a:pPr lvl="1"/>
            <a:r>
              <a:rPr lang="en-US" sz="1800" dirty="0"/>
              <a:t>Rating-User rating for the movie 0-10</a:t>
            </a:r>
          </a:p>
          <a:p>
            <a:pPr lvl="1"/>
            <a:r>
              <a:rPr lang="en-US" sz="1800" dirty="0"/>
              <a:t>Votes-Number of votes</a:t>
            </a:r>
          </a:p>
          <a:p>
            <a:pPr lvl="1"/>
            <a:r>
              <a:rPr lang="en-US" sz="1800" dirty="0"/>
              <a:t>Revenue (Millions-)Movie revenue in millions</a:t>
            </a:r>
          </a:p>
          <a:p>
            <a:pPr lvl="1"/>
            <a:r>
              <a:rPr lang="en-US" sz="1800" dirty="0" err="1"/>
              <a:t>Metascore</a:t>
            </a:r>
            <a:r>
              <a:rPr lang="en-US" sz="1800" dirty="0"/>
              <a:t>-An aggregated average of critic scores. Values are between 0 and 100. Higher scores represent positive reviews.</a:t>
            </a:r>
          </a:p>
        </p:txBody>
      </p:sp>
      <p:sp>
        <p:nvSpPr>
          <p:cNvPr id="6" name="Content Placeholder 5"/>
          <p:cNvSpPr>
            <a:spLocks noGrp="1"/>
          </p:cNvSpPr>
          <p:nvPr>
            <p:ph sz="half" idx="2"/>
          </p:nvPr>
        </p:nvSpPr>
        <p:spPr>
          <a:xfrm>
            <a:off x="1568162" y="464522"/>
            <a:ext cx="3785487" cy="3962399"/>
          </a:xfrm>
        </p:spPr>
        <p:txBody>
          <a:bodyPr>
            <a:normAutofit fontScale="70000" lnSpcReduction="20000"/>
          </a:bodyPr>
          <a:lstStyle/>
          <a:p>
            <a:pPr fontAlgn="base"/>
            <a:r>
              <a:rPr lang="en-US" sz="3600" dirty="0"/>
              <a:t>Here's a data set of 1,000 </a:t>
            </a:r>
            <a:r>
              <a:rPr lang="en-US" sz="5700" b="1" dirty="0">
                <a:latin typeface="Forte" panose="03060902040502070203" pitchFamily="66" charset="0"/>
              </a:rPr>
              <a:t>“most popular” </a:t>
            </a:r>
            <a:r>
              <a:rPr lang="en-US" sz="3600" dirty="0"/>
              <a:t>movies on IMDB in the last 10 years. The data fields included are:</a:t>
            </a:r>
          </a:p>
          <a:p>
            <a:pPr fontAlgn="base"/>
            <a:r>
              <a:rPr lang="en-US" sz="3600" dirty="0"/>
              <a:t>Title, Genre, Description, Director, Actors, Year, Runtime, Rating, Votes, Revenue, </a:t>
            </a:r>
            <a:r>
              <a:rPr lang="en-US" sz="3600" dirty="0" err="1"/>
              <a:t>Metascrore</a:t>
            </a:r>
            <a:endParaRPr lang="en-US" sz="3600" dirty="0"/>
          </a:p>
          <a:p>
            <a:pPr fontAlgn="base"/>
            <a:endParaRPr lang="en-US" sz="3600" dirty="0"/>
          </a:p>
          <a:p>
            <a:endParaRPr lang="en-US" dirty="0"/>
          </a:p>
        </p:txBody>
      </p:sp>
      <p:sp>
        <p:nvSpPr>
          <p:cNvPr id="8" name="Rectangle 7"/>
          <p:cNvSpPr/>
          <p:nvPr/>
        </p:nvSpPr>
        <p:spPr>
          <a:xfrm>
            <a:off x="2468880" y="6294773"/>
            <a:ext cx="2113079" cy="369332"/>
          </a:xfrm>
          <a:prstGeom prst="rect">
            <a:avLst/>
          </a:prstGeom>
        </p:spPr>
        <p:txBody>
          <a:bodyPr wrap="none">
            <a:spAutoFit/>
          </a:bodyPr>
          <a:lstStyle/>
          <a:p>
            <a:pPr fontAlgn="base"/>
            <a:r>
              <a:rPr lang="en-US" dirty="0"/>
              <a:t>Source- Kaggle.com</a:t>
            </a:r>
          </a:p>
        </p:txBody>
      </p:sp>
      <p:pic>
        <p:nvPicPr>
          <p:cNvPr id="2050" name="Picture 2" descr="D:\profile pictures\IMDb_Header_Page.jpg"/>
          <p:cNvPicPr>
            <a:picLocks noChangeAspect="1" noChangeArrowheads="1"/>
          </p:cNvPicPr>
          <p:nvPr/>
        </p:nvPicPr>
        <p:blipFill>
          <a:blip r:embed="rId2" cstate="print"/>
          <a:srcRect/>
          <a:stretch>
            <a:fillRect/>
          </a:stretch>
        </p:blipFill>
        <p:spPr bwMode="auto">
          <a:xfrm>
            <a:off x="1185215" y="4036422"/>
            <a:ext cx="4405688" cy="1300290"/>
          </a:xfrm>
          <a:prstGeom prst="rect">
            <a:avLst/>
          </a:prstGeom>
          <a:noFill/>
        </p:spPr>
      </p:pic>
    </p:spTree>
    <p:extLst>
      <p:ext uri="{BB962C8B-B14F-4D97-AF65-F5344CB8AC3E}">
        <p14:creationId xmlns:p14="http://schemas.microsoft.com/office/powerpoint/2010/main" val="4191261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C2E1A-2756-41D3-883E-3EF580A3400D}"/>
              </a:ext>
            </a:extLst>
          </p:cNvPr>
          <p:cNvSpPr>
            <a:spLocks noGrp="1"/>
          </p:cNvSpPr>
          <p:nvPr>
            <p:ph type="title"/>
          </p:nvPr>
        </p:nvSpPr>
        <p:spPr>
          <a:xfrm>
            <a:off x="1725215" y="319087"/>
            <a:ext cx="10018713" cy="588167"/>
          </a:xfrm>
        </p:spPr>
        <p:txBody>
          <a:bodyPr>
            <a:normAutofit fontScale="90000"/>
          </a:bodyPr>
          <a:lstStyle/>
          <a:p>
            <a:r>
              <a:rPr lang="en-US" dirty="0"/>
              <a:t>Data Cleanup &amp; Exploration</a:t>
            </a:r>
          </a:p>
        </p:txBody>
      </p:sp>
      <p:sp>
        <p:nvSpPr>
          <p:cNvPr id="3" name="Content Placeholder 2">
            <a:extLst>
              <a:ext uri="{FF2B5EF4-FFF2-40B4-BE49-F238E27FC236}">
                <a16:creationId xmlns:a16="http://schemas.microsoft.com/office/drawing/2014/main" id="{3B89AB94-630A-4DF0-A70B-DE42CD65CF43}"/>
              </a:ext>
            </a:extLst>
          </p:cNvPr>
          <p:cNvSpPr>
            <a:spLocks noGrp="1"/>
          </p:cNvSpPr>
          <p:nvPr>
            <p:ph idx="1"/>
          </p:nvPr>
        </p:nvSpPr>
        <p:spPr>
          <a:xfrm>
            <a:off x="2582464" y="1031080"/>
            <a:ext cx="10018713" cy="3124201"/>
          </a:xfrm>
        </p:spPr>
        <p:txBody>
          <a:bodyPr/>
          <a:lstStyle/>
          <a:p>
            <a:r>
              <a:rPr lang="en-US" dirty="0"/>
              <a:t>Split up columns actor and genre using python</a:t>
            </a:r>
          </a:p>
          <a:p>
            <a:r>
              <a:rPr lang="en-US" dirty="0" err="1"/>
              <a:t>Groupby</a:t>
            </a:r>
            <a:r>
              <a:rPr lang="en-US" dirty="0"/>
              <a:t> on columns such as genre and Revenue</a:t>
            </a:r>
          </a:p>
          <a:p>
            <a:r>
              <a:rPr lang="en-US" dirty="0"/>
              <a:t>dictionary</a:t>
            </a:r>
          </a:p>
          <a:p>
            <a:r>
              <a:rPr lang="en-US" dirty="0"/>
              <a:t>Sorted and query</a:t>
            </a:r>
          </a:p>
          <a:p>
            <a:endParaRPr lang="en-US" dirty="0"/>
          </a:p>
          <a:p>
            <a:endParaRPr lang="en-US" dirty="0"/>
          </a:p>
        </p:txBody>
      </p:sp>
      <p:pic>
        <p:nvPicPr>
          <p:cNvPr id="4" name="Picture 3">
            <a:extLst>
              <a:ext uri="{FF2B5EF4-FFF2-40B4-BE49-F238E27FC236}">
                <a16:creationId xmlns:a16="http://schemas.microsoft.com/office/drawing/2014/main" id="{437F19D2-905F-4B79-8B9C-A9264A6368ED}"/>
              </a:ext>
            </a:extLst>
          </p:cNvPr>
          <p:cNvPicPr>
            <a:picLocks noChangeAspect="1"/>
          </p:cNvPicPr>
          <p:nvPr/>
        </p:nvPicPr>
        <p:blipFill rotWithShape="1">
          <a:blip r:embed="rId3"/>
          <a:srcRect l="23437" t="42212" r="50001" b="5432"/>
          <a:stretch/>
        </p:blipFill>
        <p:spPr>
          <a:xfrm>
            <a:off x="1533525" y="3081338"/>
            <a:ext cx="3238500" cy="3457575"/>
          </a:xfrm>
          <a:prstGeom prst="rect">
            <a:avLst/>
          </a:prstGeom>
        </p:spPr>
      </p:pic>
      <p:pic>
        <p:nvPicPr>
          <p:cNvPr id="5" name="Picture 4">
            <a:extLst>
              <a:ext uri="{FF2B5EF4-FFF2-40B4-BE49-F238E27FC236}">
                <a16:creationId xmlns:a16="http://schemas.microsoft.com/office/drawing/2014/main" id="{5FD37B99-F2FF-4F79-BEEC-E7EF1151A1F5}"/>
              </a:ext>
            </a:extLst>
          </p:cNvPr>
          <p:cNvPicPr>
            <a:picLocks noChangeAspect="1"/>
          </p:cNvPicPr>
          <p:nvPr/>
        </p:nvPicPr>
        <p:blipFill rotWithShape="1">
          <a:blip r:embed="rId4"/>
          <a:srcRect l="26250" t="26203" r="22422" b="40913"/>
          <a:stretch/>
        </p:blipFill>
        <p:spPr>
          <a:xfrm>
            <a:off x="5673325" y="2343149"/>
            <a:ext cx="6257925" cy="2171701"/>
          </a:xfrm>
          <a:prstGeom prst="rect">
            <a:avLst/>
          </a:prstGeom>
        </p:spPr>
      </p:pic>
      <p:pic>
        <p:nvPicPr>
          <p:cNvPr id="6" name="Picture 5">
            <a:extLst>
              <a:ext uri="{FF2B5EF4-FFF2-40B4-BE49-F238E27FC236}">
                <a16:creationId xmlns:a16="http://schemas.microsoft.com/office/drawing/2014/main" id="{32958E49-F9FF-4A81-B863-BABFCFBED9DB}"/>
              </a:ext>
            </a:extLst>
          </p:cNvPr>
          <p:cNvPicPr>
            <a:picLocks noChangeAspect="1"/>
          </p:cNvPicPr>
          <p:nvPr/>
        </p:nvPicPr>
        <p:blipFill rotWithShape="1">
          <a:blip r:embed="rId5"/>
          <a:srcRect l="21182" t="38750" r="43750" b="53209"/>
          <a:stretch/>
        </p:blipFill>
        <p:spPr>
          <a:xfrm>
            <a:off x="6664520" y="5089924"/>
            <a:ext cx="4275536" cy="531017"/>
          </a:xfrm>
          <a:prstGeom prst="rect">
            <a:avLst/>
          </a:prstGeom>
        </p:spPr>
      </p:pic>
    </p:spTree>
    <p:extLst>
      <p:ext uri="{BB962C8B-B14F-4D97-AF65-F5344CB8AC3E}">
        <p14:creationId xmlns:p14="http://schemas.microsoft.com/office/powerpoint/2010/main" val="713350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440C9-1381-4BB1-98B5-1960D59999EE}"/>
              </a:ext>
            </a:extLst>
          </p:cNvPr>
          <p:cNvSpPr>
            <a:spLocks noGrp="1"/>
          </p:cNvSpPr>
          <p:nvPr>
            <p:ph type="title"/>
          </p:nvPr>
        </p:nvSpPr>
        <p:spPr>
          <a:xfrm>
            <a:off x="1798636" y="0"/>
            <a:ext cx="10018713" cy="685800"/>
          </a:xfrm>
        </p:spPr>
        <p:txBody>
          <a:bodyPr>
            <a:normAutofit fontScale="90000"/>
          </a:bodyPr>
          <a:lstStyle/>
          <a:p>
            <a:r>
              <a:rPr lang="en-US" dirty="0"/>
              <a:t>Interesting Figures</a:t>
            </a:r>
          </a:p>
        </p:txBody>
      </p:sp>
      <p:pic>
        <p:nvPicPr>
          <p:cNvPr id="4" name="Picture 3">
            <a:extLst>
              <a:ext uri="{FF2B5EF4-FFF2-40B4-BE49-F238E27FC236}">
                <a16:creationId xmlns:a16="http://schemas.microsoft.com/office/drawing/2014/main" id="{997B8B44-C4AB-4D7B-9F41-3E937254A7C0}"/>
              </a:ext>
            </a:extLst>
          </p:cNvPr>
          <p:cNvPicPr>
            <a:picLocks noChangeAspect="1"/>
          </p:cNvPicPr>
          <p:nvPr/>
        </p:nvPicPr>
        <p:blipFill rotWithShape="1">
          <a:blip r:embed="rId3"/>
          <a:srcRect l="25312" t="22501" r="21484" b="-11455"/>
          <a:stretch/>
        </p:blipFill>
        <p:spPr>
          <a:xfrm>
            <a:off x="1362269" y="579596"/>
            <a:ext cx="7591375" cy="7007339"/>
          </a:xfrm>
          <a:prstGeom prst="rect">
            <a:avLst/>
          </a:prstGeom>
        </p:spPr>
      </p:pic>
      <p:pic>
        <p:nvPicPr>
          <p:cNvPr id="5" name="Picture 4">
            <a:extLst>
              <a:ext uri="{FF2B5EF4-FFF2-40B4-BE49-F238E27FC236}">
                <a16:creationId xmlns:a16="http://schemas.microsoft.com/office/drawing/2014/main" id="{0CB829FE-9FF8-4398-AF2E-329393C96A39}"/>
              </a:ext>
            </a:extLst>
          </p:cNvPr>
          <p:cNvPicPr>
            <a:picLocks noChangeAspect="1"/>
          </p:cNvPicPr>
          <p:nvPr/>
        </p:nvPicPr>
        <p:blipFill>
          <a:blip r:embed="rId4"/>
          <a:stretch>
            <a:fillRect/>
          </a:stretch>
        </p:blipFill>
        <p:spPr>
          <a:xfrm>
            <a:off x="9286670" y="685800"/>
            <a:ext cx="975896" cy="1405417"/>
          </a:xfrm>
          <a:prstGeom prst="rect">
            <a:avLst/>
          </a:prstGeom>
        </p:spPr>
      </p:pic>
      <p:pic>
        <p:nvPicPr>
          <p:cNvPr id="1028" name="Picture 4" descr="Image result for ma vie de courgette">
            <a:extLst>
              <a:ext uri="{FF2B5EF4-FFF2-40B4-BE49-F238E27FC236}">
                <a16:creationId xmlns:a16="http://schemas.microsoft.com/office/drawing/2014/main" id="{D358B6F3-6EF4-4E90-A41A-3CA6B90024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29054" y="2235429"/>
            <a:ext cx="975896" cy="13955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Star Wars: Episode VII - The Force Awakens">
            <a:extLst>
              <a:ext uri="{FF2B5EF4-FFF2-40B4-BE49-F238E27FC236}">
                <a16:creationId xmlns:a16="http://schemas.microsoft.com/office/drawing/2014/main" id="{C32CA235-2B0A-4E43-B9B5-6D3BB08E004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71439" y="3756115"/>
            <a:ext cx="1091127" cy="15079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A Kind of Murder">
            <a:extLst>
              <a:ext uri="{FF2B5EF4-FFF2-40B4-BE49-F238E27FC236}">
                <a16:creationId xmlns:a16="http://schemas.microsoft.com/office/drawing/2014/main" id="{6CC12371-BFE0-4FB4-8F83-BC2AC249F7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80961" y="5514368"/>
            <a:ext cx="785594" cy="1164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593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A46208F-9C70-42B4-8466-B52D42DD2D2F}"/>
              </a:ext>
            </a:extLst>
          </p:cNvPr>
          <p:cNvPicPr>
            <a:picLocks noChangeAspect="1"/>
          </p:cNvPicPr>
          <p:nvPr/>
        </p:nvPicPr>
        <p:blipFill>
          <a:blip r:embed="rId2"/>
          <a:stretch>
            <a:fillRect/>
          </a:stretch>
        </p:blipFill>
        <p:spPr>
          <a:xfrm>
            <a:off x="9396257" y="726464"/>
            <a:ext cx="975445" cy="1463167"/>
          </a:xfrm>
          <a:prstGeom prst="rect">
            <a:avLst/>
          </a:prstGeom>
        </p:spPr>
      </p:pic>
      <p:pic>
        <p:nvPicPr>
          <p:cNvPr id="4" name="Content Placeholder 3">
            <a:extLst>
              <a:ext uri="{FF2B5EF4-FFF2-40B4-BE49-F238E27FC236}">
                <a16:creationId xmlns:a16="http://schemas.microsoft.com/office/drawing/2014/main" id="{AE648355-6F2E-4B9D-921F-83AC2EEEDC2C}"/>
              </a:ext>
            </a:extLst>
          </p:cNvPr>
          <p:cNvPicPr>
            <a:picLocks noGrp="1" noChangeAspect="1"/>
          </p:cNvPicPr>
          <p:nvPr>
            <p:ph idx="1"/>
          </p:nvPr>
        </p:nvPicPr>
        <p:blipFill rotWithShape="1">
          <a:blip r:embed="rId3"/>
          <a:srcRect l="23058" t="24181" r="23739" b="39"/>
          <a:stretch/>
        </p:blipFill>
        <p:spPr>
          <a:xfrm>
            <a:off x="1350390" y="241271"/>
            <a:ext cx="7793610" cy="6012973"/>
          </a:xfrm>
          <a:prstGeom prst="rect">
            <a:avLst/>
          </a:prstGeom>
        </p:spPr>
      </p:pic>
      <p:pic>
        <p:nvPicPr>
          <p:cNvPr id="5" name="Picture 4">
            <a:extLst>
              <a:ext uri="{FF2B5EF4-FFF2-40B4-BE49-F238E27FC236}">
                <a16:creationId xmlns:a16="http://schemas.microsoft.com/office/drawing/2014/main" id="{65E87C56-C8EC-4C4A-A159-9295E160969C}"/>
              </a:ext>
            </a:extLst>
          </p:cNvPr>
          <p:cNvPicPr>
            <a:picLocks noChangeAspect="1"/>
          </p:cNvPicPr>
          <p:nvPr/>
        </p:nvPicPr>
        <p:blipFill>
          <a:blip r:embed="rId4"/>
          <a:stretch>
            <a:fillRect/>
          </a:stretch>
        </p:blipFill>
        <p:spPr>
          <a:xfrm>
            <a:off x="9445029" y="5155621"/>
            <a:ext cx="877900" cy="1304657"/>
          </a:xfrm>
          <a:prstGeom prst="rect">
            <a:avLst/>
          </a:prstGeom>
        </p:spPr>
      </p:pic>
      <p:pic>
        <p:nvPicPr>
          <p:cNvPr id="6" name="Picture 5">
            <a:extLst>
              <a:ext uri="{FF2B5EF4-FFF2-40B4-BE49-F238E27FC236}">
                <a16:creationId xmlns:a16="http://schemas.microsoft.com/office/drawing/2014/main" id="{C181AADB-EE82-441E-8DC3-CCB71DBEDECF}"/>
              </a:ext>
            </a:extLst>
          </p:cNvPr>
          <p:cNvPicPr>
            <a:picLocks noChangeAspect="1"/>
          </p:cNvPicPr>
          <p:nvPr/>
        </p:nvPicPr>
        <p:blipFill>
          <a:blip r:embed="rId5"/>
          <a:stretch>
            <a:fillRect/>
          </a:stretch>
        </p:blipFill>
        <p:spPr>
          <a:xfrm>
            <a:off x="9499898" y="3815391"/>
            <a:ext cx="804742" cy="1164437"/>
          </a:xfrm>
          <a:prstGeom prst="rect">
            <a:avLst/>
          </a:prstGeom>
        </p:spPr>
      </p:pic>
      <p:pic>
        <p:nvPicPr>
          <p:cNvPr id="7" name="Picture 6">
            <a:extLst>
              <a:ext uri="{FF2B5EF4-FFF2-40B4-BE49-F238E27FC236}">
                <a16:creationId xmlns:a16="http://schemas.microsoft.com/office/drawing/2014/main" id="{B1D005B1-1192-47F8-B2EF-5A0FB3B03843}"/>
              </a:ext>
            </a:extLst>
          </p:cNvPr>
          <p:cNvPicPr>
            <a:picLocks noChangeAspect="1"/>
          </p:cNvPicPr>
          <p:nvPr/>
        </p:nvPicPr>
        <p:blipFill>
          <a:blip r:embed="rId6"/>
          <a:stretch>
            <a:fillRect/>
          </a:stretch>
        </p:blipFill>
        <p:spPr>
          <a:xfrm>
            <a:off x="9499898" y="2365424"/>
            <a:ext cx="871804" cy="1274174"/>
          </a:xfrm>
          <a:prstGeom prst="rect">
            <a:avLst/>
          </a:prstGeom>
        </p:spPr>
      </p:pic>
    </p:spTree>
    <p:extLst>
      <p:ext uri="{BB962C8B-B14F-4D97-AF65-F5344CB8AC3E}">
        <p14:creationId xmlns:p14="http://schemas.microsoft.com/office/powerpoint/2010/main" val="28551069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41DD8-2A07-4CD9-AA0B-E0EF45AA546B}"/>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097B594-B4E6-4AE2-81CE-39044D1DF440}"/>
              </a:ext>
            </a:extLst>
          </p:cNvPr>
          <p:cNvPicPr>
            <a:picLocks noGrp="1" noChangeAspect="1"/>
          </p:cNvPicPr>
          <p:nvPr>
            <p:ph idx="1"/>
          </p:nvPr>
        </p:nvPicPr>
        <p:blipFill>
          <a:blip r:embed="rId2"/>
          <a:stretch>
            <a:fillRect/>
          </a:stretch>
        </p:blipFill>
        <p:spPr>
          <a:xfrm>
            <a:off x="324429" y="1810140"/>
            <a:ext cx="9333338" cy="3659604"/>
          </a:xfrm>
          <a:prstGeom prst="rect">
            <a:avLst/>
          </a:prstGeom>
        </p:spPr>
      </p:pic>
      <p:pic>
        <p:nvPicPr>
          <p:cNvPr id="5" name="Picture 4">
            <a:extLst>
              <a:ext uri="{FF2B5EF4-FFF2-40B4-BE49-F238E27FC236}">
                <a16:creationId xmlns:a16="http://schemas.microsoft.com/office/drawing/2014/main" id="{FAABB188-5B7B-4865-AA21-696112DC9D7E}"/>
              </a:ext>
            </a:extLst>
          </p:cNvPr>
          <p:cNvPicPr>
            <a:picLocks noChangeAspect="1"/>
          </p:cNvPicPr>
          <p:nvPr/>
        </p:nvPicPr>
        <p:blipFill>
          <a:blip r:embed="rId3"/>
          <a:stretch>
            <a:fillRect/>
          </a:stretch>
        </p:blipFill>
        <p:spPr>
          <a:xfrm>
            <a:off x="9939749" y="2335285"/>
            <a:ext cx="877900" cy="1304657"/>
          </a:xfrm>
          <a:prstGeom prst="rect">
            <a:avLst/>
          </a:prstGeom>
        </p:spPr>
      </p:pic>
      <p:pic>
        <p:nvPicPr>
          <p:cNvPr id="6" name="Picture 5">
            <a:extLst>
              <a:ext uri="{FF2B5EF4-FFF2-40B4-BE49-F238E27FC236}">
                <a16:creationId xmlns:a16="http://schemas.microsoft.com/office/drawing/2014/main" id="{51E71C31-432F-4A1C-A3CB-87DCCB18E98F}"/>
              </a:ext>
            </a:extLst>
          </p:cNvPr>
          <p:cNvPicPr>
            <a:picLocks noChangeAspect="1"/>
          </p:cNvPicPr>
          <p:nvPr/>
        </p:nvPicPr>
        <p:blipFill>
          <a:blip r:embed="rId4"/>
          <a:stretch>
            <a:fillRect/>
          </a:stretch>
        </p:blipFill>
        <p:spPr>
          <a:xfrm>
            <a:off x="10098770" y="4238775"/>
            <a:ext cx="963251" cy="1426588"/>
          </a:xfrm>
          <a:prstGeom prst="rect">
            <a:avLst/>
          </a:prstGeom>
        </p:spPr>
      </p:pic>
    </p:spTree>
    <p:extLst>
      <p:ext uri="{BB962C8B-B14F-4D97-AF65-F5344CB8AC3E}">
        <p14:creationId xmlns:p14="http://schemas.microsoft.com/office/powerpoint/2010/main" val="4481748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645</TotalTime>
  <Words>1051</Words>
  <Application>Microsoft Office PowerPoint</Application>
  <PresentationFormat>Widescreen</PresentationFormat>
  <Paragraphs>144</Paragraphs>
  <Slides>19</Slides>
  <Notes>9</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Baskerville Old Face</vt:lpstr>
      <vt:lpstr>Calibri</vt:lpstr>
      <vt:lpstr>Corbel</vt:lpstr>
      <vt:lpstr>Forte</vt:lpstr>
      <vt:lpstr>Parallax</vt:lpstr>
      <vt:lpstr>An insightful look at IMDB data from 2006 and 2016 </vt:lpstr>
      <vt:lpstr>PowerPoint Presentation</vt:lpstr>
      <vt:lpstr>Motivation &amp; Summary</vt:lpstr>
      <vt:lpstr>Questions &amp; Data</vt:lpstr>
      <vt:lpstr>Data set</vt:lpstr>
      <vt:lpstr>Data Cleanup &amp; Exploration</vt:lpstr>
      <vt:lpstr>Interesting Figures</vt:lpstr>
      <vt:lpstr>PowerPoint Presentation</vt:lpstr>
      <vt:lpstr>PowerPoint Presentation</vt:lpstr>
      <vt:lpstr>PowerPoint Presentation</vt:lpstr>
      <vt:lpstr>Top actors</vt:lpstr>
      <vt:lpstr>Top ten directors</vt:lpstr>
      <vt:lpstr>Genre by count</vt:lpstr>
      <vt:lpstr>Meta score VS ranking critic V users</vt:lpstr>
      <vt:lpstr>T-test findings</vt:lpstr>
      <vt:lpstr>Runtime vs Revenue by Rating </vt:lpstr>
      <vt:lpstr>Conclusion</vt:lpstr>
      <vt:lpstr>Post Mortem</vt:lpstr>
      <vt:lpstr>Questions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insightful look at IMDB data from 2006 and 2016</dc:title>
  <dc:creator>Molly Eskelson</dc:creator>
  <cp:lastModifiedBy>Molly Eskelson</cp:lastModifiedBy>
  <cp:revision>60</cp:revision>
  <dcterms:created xsi:type="dcterms:W3CDTF">2019-01-21T18:08:27Z</dcterms:created>
  <dcterms:modified xsi:type="dcterms:W3CDTF">2019-01-25T04:58:53Z</dcterms:modified>
</cp:coreProperties>
</file>